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257" r:id="rId5"/>
    <p:sldId id="2256" r:id="rId6"/>
    <p:sldId id="259" r:id="rId7"/>
    <p:sldId id="262" r:id="rId8"/>
    <p:sldId id="268" r:id="rId9"/>
    <p:sldId id="269" r:id="rId10"/>
    <p:sldId id="270" r:id="rId11"/>
    <p:sldId id="275" r:id="rId12"/>
    <p:sldId id="260" r:id="rId13"/>
    <p:sldId id="264" r:id="rId14"/>
    <p:sldId id="261" r:id="rId15"/>
    <p:sldId id="266" r:id="rId16"/>
    <p:sldId id="272" r:id="rId17"/>
    <p:sldId id="274" r:id="rId18"/>
    <p:sldId id="2261" r:id="rId19"/>
    <p:sldId id="2262" r:id="rId20"/>
    <p:sldId id="2263" r:id="rId21"/>
    <p:sldId id="344" r:id="rId22"/>
    <p:sldId id="2255" r:id="rId23"/>
    <p:sldId id="2258" r:id="rId24"/>
    <p:sldId id="2259" r:id="rId25"/>
    <p:sldId id="2260" r:id="rId26"/>
    <p:sldId id="271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97" d="100"/>
          <a:sy n="97" d="100"/>
        </p:scale>
        <p:origin x="10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CF252-B6CC-8B4C-96D6-512E79E84B4D}" type="datetimeFigureOut">
              <a:rPr lang="de-DE" smtClean="0"/>
              <a:t>21.02.23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BB61A-83FC-0B4A-9B85-1631C1C9A3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67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23E57-A555-A1E8-E685-B9FEB13E6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1F83590-C44D-08EC-CC3D-C3E4562FB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580A8B-1188-1C7A-43F1-40A3DEA43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21.2.2023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48255C-975C-7800-DA21-D2DBD94B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Reddig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C29227-406F-513E-5D45-4A8DBB3C5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998-79B9-2549-A9BA-720689E95F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53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F14AB-63DE-015F-1BE0-A9CA22C9F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373AC04-9F54-5DBD-5702-E21A58A1E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A76D7A-33A8-17D9-207E-591A0CB59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21.2.2023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B488D0-B62A-1A5F-602D-28833F461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Reddig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A655A4-5B6D-D46B-8253-F55C21FF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998-79B9-2549-A9BA-720689E95F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539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7094FB9-D571-683A-270D-0D262B9842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D7E22DA-D544-D0CC-BD9A-1AED8BB4F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20EB84-D1CF-2620-2CA9-E2621B624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21.2.2023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CC3B17-1CEA-3D25-462C-839E1BD26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Reddig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66CC6A-AD0D-2FBE-F46C-AB6CA1A0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998-79B9-2549-A9BA-720689E95F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855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B8589-F3F4-37E6-EB82-CED5179A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54337D-348A-0385-7888-4A4FAD591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BA5231-6FEF-A6DB-C7FA-1CDD97FC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21.2.2023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8EB70F-769D-5CA3-A2F8-12C6CE4BE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Reddig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C746FF-67AC-ADB7-C1A7-D2878242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998-79B9-2549-A9BA-720689E95F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26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A258C-D16E-9763-F5EC-6E9B854DF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F45A59-DE08-FF32-A16D-D9C6D8628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09F4BD-8A80-368B-F18F-F57CBB365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21.2.2023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FC407-F39D-474B-E59B-265B2AEF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Reddig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44D241-23E4-0B08-937C-3C18BA51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998-79B9-2549-A9BA-720689E95F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39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F4617-C700-05AD-EC15-DC89C6331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33FAAD-4BDA-62B0-D1CB-40CCD06CB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374811-9634-DB68-6A66-9BDDA1431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8E67C6-0D50-4002-CB81-7799B4A13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21.2.2023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71676-5F52-7CDB-19DC-EACB264F7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Reddig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214AA4-B29D-A593-A358-73B28A01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998-79B9-2549-A9BA-720689E95F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92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F6D8B1-2E66-D230-CDFA-CF49E07C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1CA728-451F-D425-F40A-0C8B37CC0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12D3FED-AC04-E207-CE14-CC42E4D51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F8F7C9-AE74-115E-98B0-52EADB3AE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28E81FD-1FD2-F08D-98C3-1BC0AFD4C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CF2E949-7FF5-F0D3-8CC2-779329040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21.2.2023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502ADAA-7BB4-2CC5-04BD-8A40424A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Reddig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D7A27E-ECF0-B0C7-9F31-61EFD5E9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998-79B9-2549-A9BA-720689E95F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39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98AE1-C773-0474-C3C4-F5C830A83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AB9045C-938E-0015-DAB5-60BDB4BB5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21.2.2023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099499-4500-4303-58A5-CD695F3C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Reddig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871935-3980-9DFD-2BFF-0AC5DAB5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998-79B9-2549-A9BA-720689E95F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04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EE9626B-083D-0F5F-CF90-0BCD7E44B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21.2.2023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91886B-FF43-23AB-7B17-0B3E3737B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Reddig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F8FD47-D720-D432-1D69-358BFE65D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998-79B9-2549-A9BA-720689E95F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45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A03C8-4344-2721-42BE-707859909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3D4A93-8FA2-951D-0E05-E833ED019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C77B3B-2B6C-538B-17E8-9D63BDEEE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8F130BC-B35B-EB98-3120-6B2775D25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21.2.2023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14C006-74BE-0CDC-6B98-C635CC8D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Reddig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D0921A-3275-2723-545A-51A06646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998-79B9-2549-A9BA-720689E95F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44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B2AB6-0A91-D560-3397-991EEB0B2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C2AB1FD-72E8-5409-190A-34461FB35E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048FB5F-C321-E966-AD4E-5FFA877CC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EDA55B-7F74-ADCE-9BBA-F5FA1C5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21.2.2023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3B235F-2C67-68CA-9748-EC26CE89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Reddig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A7A4F1-968D-FD47-D81B-9724DCE0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998-79B9-2549-A9BA-720689E95F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69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531E5BB-7AA5-C847-26D2-30EC6F49F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1099F2-F503-1BD0-E3D0-E7CB85D8B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347273-749F-F987-A903-54235E52F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21.2.2023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1B2684-B99D-8327-AB69-182F97D15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Reddig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6D0727-CBE0-B6EB-822D-A2D4F0EC7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91998-79B9-2549-A9BA-720689E95F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89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B81B504-FBE1-1C3D-B149-3938868F239E}"/>
              </a:ext>
            </a:extLst>
          </p:cNvPr>
          <p:cNvSpPr txBox="1"/>
          <p:nvPr/>
        </p:nvSpPr>
        <p:spPr>
          <a:xfrm>
            <a:off x="410816" y="702367"/>
            <a:ext cx="1146313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r>
              <a:rPr lang="de-DE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Westfälischer Steuerkreis e.V.</a:t>
            </a:r>
          </a:p>
          <a:p>
            <a:pPr algn="ctr"/>
            <a:r>
              <a:rPr lang="de-DE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  <a:p>
            <a:pPr algn="ctr"/>
            <a:endParaRPr lang="de-DE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endParaRPr lang="de-DE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endParaRPr lang="de-DE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endParaRPr lang="de-DE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endParaRPr lang="de-DE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r>
              <a:rPr lang="de-DE" sz="3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Aktuelle Entwicklungen</a:t>
            </a:r>
            <a:br>
              <a:rPr lang="de-DE" sz="3600" b="1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de-DE" sz="3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zur Betriebsaufspaltung</a:t>
            </a:r>
          </a:p>
          <a:p>
            <a:pPr algn="ctr"/>
            <a:endParaRPr lang="de-DE" sz="36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endParaRPr lang="de-DE" sz="36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endParaRPr lang="de-DE" sz="36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Dr. Jens Reddig</a:t>
            </a:r>
          </a:p>
        </p:txBody>
      </p:sp>
    </p:spTree>
    <p:extLst>
      <p:ext uri="{BB962C8B-B14F-4D97-AF65-F5344CB8AC3E}">
        <p14:creationId xmlns:p14="http://schemas.microsoft.com/office/powerpoint/2010/main" val="2487318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9787109-A9E5-777C-B82E-F377FAF5D9C2}"/>
              </a:ext>
            </a:extLst>
          </p:cNvPr>
          <p:cNvSpPr txBox="1"/>
          <p:nvPr/>
        </p:nvSpPr>
        <p:spPr>
          <a:xfrm>
            <a:off x="477078" y="450574"/>
            <a:ext cx="109065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2.	Gesellschaftsrechtliches Patt || Beteiligung Minderjähriger (VI)</a:t>
            </a:r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AB172BDA-9DC2-37B7-88AB-0FE4DAD34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94" y="1239160"/>
            <a:ext cx="7203418" cy="2844000"/>
          </a:xfrm>
          <a:prstGeom prst="rect">
            <a:avLst/>
          </a:prstGeom>
        </p:spPr>
      </p:pic>
      <p:sp>
        <p:nvSpPr>
          <p:cNvPr id="61" name="Textfeld 60">
            <a:extLst>
              <a:ext uri="{FF2B5EF4-FFF2-40B4-BE49-F238E27FC236}">
                <a16:creationId xmlns:a16="http://schemas.microsoft.com/office/drawing/2014/main" id="{D91CC9E4-6989-DB03-3BC5-0EE563D18CFD}"/>
              </a:ext>
            </a:extLst>
          </p:cNvPr>
          <p:cNvSpPr txBox="1"/>
          <p:nvPr/>
        </p:nvSpPr>
        <p:spPr>
          <a:xfrm>
            <a:off x="609600" y="4325265"/>
            <a:ext cx="1129211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Beherrschungsidentität der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Personengruppe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ABC (99:100)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Einstimmigkeitsprinzip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(GbR) steht personeller Verflechtung nur entgegen, wenn sich dieses auch auf die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lfd. Verwaltung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des vermieteten WG erstreckt  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hier (-), da Z von GF ausgeschlossen war (§ 710 S. 1 BGB)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Folge: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GF-Befugnis der Gruppe ABC verhalf Stimmenmehrheit zur tatsächlichen Beherrschung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7584043A-8312-B268-6078-6FA320DBD90D}"/>
              </a:ext>
            </a:extLst>
          </p:cNvPr>
          <p:cNvSpPr txBox="1"/>
          <p:nvPr/>
        </p:nvSpPr>
        <p:spPr>
          <a:xfrm>
            <a:off x="477078" y="1250372"/>
            <a:ext cx="1206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IV R 4/17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4B198B2D-1A09-9E99-EC58-A5D35201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Reddig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087009-0102-3850-DDA4-4B9F22531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D9085301-A475-BD95-0694-48FC52F3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D91998-79B9-2549-A9BA-720689E95FB5}" type="slidenum">
              <a:rPr lang="de-DE" sz="1400" smtClean="0">
                <a:latin typeface="Arial Narrow" panose="020B0604020202020204" pitchFamily="34" charset="0"/>
                <a:cs typeface="Arial Narrow" panose="020B0604020202020204" pitchFamily="34" charset="0"/>
              </a:rPr>
              <a:t>10</a:t>
            </a:fld>
            <a:endParaRPr lang="de-DE" sz="14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6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9787109-A9E5-777C-B82E-F377FAF5D9C2}"/>
              </a:ext>
            </a:extLst>
          </p:cNvPr>
          <p:cNvSpPr txBox="1"/>
          <p:nvPr/>
        </p:nvSpPr>
        <p:spPr>
          <a:xfrm>
            <a:off x="477078" y="450574"/>
            <a:ext cx="109065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2.	Gesellschaftsrechtliches Patt || Beteiligung Minderjähriger (VII)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B82437FF-1282-201A-2F59-ED6CEFE7A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340" y="1276267"/>
            <a:ext cx="4527414" cy="1440000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FA23DFE-CF4E-5812-3498-D85F785D01CE}"/>
              </a:ext>
            </a:extLst>
          </p:cNvPr>
          <p:cNvSpPr txBox="1"/>
          <p:nvPr/>
        </p:nvSpPr>
        <p:spPr>
          <a:xfrm>
            <a:off x="477077" y="3018741"/>
            <a:ext cx="1171492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Ergebnis X R 5/19:</a:t>
            </a:r>
            <a:endParaRPr lang="de-DE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mangels personeller Verflechtung keine Betriebsaufspaltung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Veröffentlichung durch FinVerw. im BStBl. II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geklärt: 50 + x der Stimmrechte müssen es immer sein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geklärt: Ergänzungspflegschaft hindert Zurechnung von Stimmrechten (jetzt auch H 15.7 VIII)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weiterhin unklar: Zurechnung von Stimmrechten minderjähriger Kinder außerhalb Ergänzungspflegschaft</a:t>
            </a:r>
          </a:p>
          <a:p>
            <a:endParaRPr lang="de-DE" sz="1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stl. Gefahrenlage: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Eintritt der Volljährigkeit des Kindes | Umstrukturierung zur Vermeidung der Aufdeckung stiR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                        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6244077B-1C27-A0F4-5128-5C19EE8A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Reddig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126E0D-12C4-BF8A-9FB3-C8A4770E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83880710-EE00-DA1C-02DB-CEFDD0F6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D91998-79B9-2549-A9BA-720689E95FB5}" type="slidenum">
              <a:rPr lang="de-DE" sz="1400" smtClean="0">
                <a:latin typeface="Arial Narrow" panose="020B0604020202020204" pitchFamily="34" charset="0"/>
                <a:cs typeface="Arial Narrow" panose="020B0604020202020204" pitchFamily="34" charset="0"/>
              </a:rPr>
              <a:t>11</a:t>
            </a:fld>
            <a:endParaRPr lang="de-DE" sz="14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8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9787109-A9E5-777C-B82E-F377FAF5D9C2}"/>
              </a:ext>
            </a:extLst>
          </p:cNvPr>
          <p:cNvSpPr txBox="1"/>
          <p:nvPr/>
        </p:nvSpPr>
        <p:spPr>
          <a:xfrm>
            <a:off x="477078" y="450574"/>
            <a:ext cx="109065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3.	Treuhand-Fall (I)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6A8E61D-1865-706E-0065-DC38A70A3FE3}"/>
              </a:ext>
            </a:extLst>
          </p:cNvPr>
          <p:cNvSpPr txBox="1"/>
          <p:nvPr/>
        </p:nvSpPr>
        <p:spPr>
          <a:xfrm>
            <a:off x="477078" y="1233714"/>
            <a:ext cx="1090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IV R 31/19</a:t>
            </a:r>
          </a:p>
        </p:txBody>
      </p:sp>
      <p:sp>
        <p:nvSpPr>
          <p:cNvPr id="2" name="Gleichschenkliges Dreieck 45">
            <a:extLst>
              <a:ext uri="{FF2B5EF4-FFF2-40B4-BE49-F238E27FC236}">
                <a16:creationId xmlns:a16="http://schemas.microsoft.com/office/drawing/2014/main" id="{AA51989A-ADA1-E6FE-D36F-886BC0A073A0}"/>
              </a:ext>
            </a:extLst>
          </p:cNvPr>
          <p:cNvSpPr/>
          <p:nvPr/>
        </p:nvSpPr>
        <p:spPr bwMode="auto">
          <a:xfrm>
            <a:off x="1539847" y="3867665"/>
            <a:ext cx="3514067" cy="1631825"/>
          </a:xfrm>
          <a:prstGeom prst="triangle">
            <a:avLst/>
          </a:prstGeom>
          <a:noFill/>
          <a:ln w="127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200" dirty="0">
              <a:solidFill>
                <a:schemeClr val="tx1"/>
              </a:solidFill>
              <a:latin typeface="Arial Narrow" panose="020B0604020202020204" pitchFamily="34" charset="0"/>
              <a:ea typeface="ＭＳ Ｐゴシック"/>
              <a:cs typeface="Arial Narrow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200" dirty="0">
              <a:solidFill>
                <a:schemeClr val="tx1"/>
              </a:solidFill>
              <a:latin typeface="Arial Narrow" panose="020B0604020202020204" pitchFamily="34" charset="0"/>
              <a:ea typeface="ＭＳ Ｐゴシック"/>
              <a:cs typeface="Arial Narrow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0C1A711-B146-D3BF-2B77-EAED60735FB7}"/>
              </a:ext>
            </a:extLst>
          </p:cNvPr>
          <p:cNvSpPr txBox="1"/>
          <p:nvPr/>
        </p:nvSpPr>
        <p:spPr>
          <a:xfrm>
            <a:off x="2184401" y="4845531"/>
            <a:ext cx="218784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X-KG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48ADE60-2138-0535-9102-E8EB9B8A12F0}"/>
              </a:ext>
            </a:extLst>
          </p:cNvPr>
          <p:cNvSpPr txBox="1"/>
          <p:nvPr/>
        </p:nvSpPr>
        <p:spPr>
          <a:xfrm>
            <a:off x="4214370" y="4380104"/>
            <a:ext cx="3210971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200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Vermietung</a:t>
            </a:r>
          </a:p>
        </p:txBody>
      </p:sp>
      <p:pic>
        <p:nvPicPr>
          <p:cNvPr id="10" name="Grafik 85">
            <a:extLst>
              <a:ext uri="{FF2B5EF4-FFF2-40B4-BE49-F238E27FC236}">
                <a16:creationId xmlns:a16="http://schemas.microsoft.com/office/drawing/2014/main" id="{A0DF8806-EF09-15D9-1DA1-7AC7CA6EA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247" y="4268082"/>
            <a:ext cx="456150" cy="524088"/>
          </a:xfrm>
          <a:prstGeom prst="rect">
            <a:avLst/>
          </a:prstGeom>
          <a:effectLst/>
        </p:spPr>
      </p:pic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BCBA2E3E-18EC-C1B6-3B40-C3259B87BAD4}"/>
              </a:ext>
            </a:extLst>
          </p:cNvPr>
          <p:cNvCxnSpPr/>
          <p:nvPr/>
        </p:nvCxnSpPr>
        <p:spPr bwMode="auto">
          <a:xfrm flipV="1">
            <a:off x="3298227" y="3618705"/>
            <a:ext cx="0" cy="264200"/>
          </a:xfrm>
          <a:prstGeom prst="line">
            <a:avLst/>
          </a:prstGeom>
          <a:pattFill prst="pct50">
            <a:fgClr>
              <a:srgbClr val="FF3300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3D909C5A-296B-1E68-49B3-38DD00A41E52}"/>
              </a:ext>
            </a:extLst>
          </p:cNvPr>
          <p:cNvCxnSpPr/>
          <p:nvPr/>
        </p:nvCxnSpPr>
        <p:spPr>
          <a:xfrm>
            <a:off x="1465942" y="3617682"/>
            <a:ext cx="3617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93961851-36C9-F68A-2E77-E10E384E48B5}"/>
              </a:ext>
            </a:extLst>
          </p:cNvPr>
          <p:cNvCxnSpPr>
            <a:cxnSpLocks/>
          </p:cNvCxnSpPr>
          <p:nvPr/>
        </p:nvCxnSpPr>
        <p:spPr>
          <a:xfrm flipV="1">
            <a:off x="5082942" y="2129829"/>
            <a:ext cx="0" cy="148785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32A23BBC-24EA-45FD-C656-DA09AD3745E6}"/>
              </a:ext>
            </a:extLst>
          </p:cNvPr>
          <p:cNvCxnSpPr/>
          <p:nvPr/>
        </p:nvCxnSpPr>
        <p:spPr>
          <a:xfrm flipV="1">
            <a:off x="1465942" y="3251200"/>
            <a:ext cx="0" cy="36648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D189CEFF-5723-5CE7-C73F-B261C03AEF70}"/>
              </a:ext>
            </a:extLst>
          </p:cNvPr>
          <p:cNvSpPr txBox="1"/>
          <p:nvPr/>
        </p:nvSpPr>
        <p:spPr>
          <a:xfrm>
            <a:off x="478972" y="2902266"/>
            <a:ext cx="1988457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B-GmbH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DFB5909-F61F-B7FE-E011-BB26417EBB09}"/>
              </a:ext>
            </a:extLst>
          </p:cNvPr>
          <p:cNvSpPr txBox="1"/>
          <p:nvPr/>
        </p:nvSpPr>
        <p:spPr>
          <a:xfrm>
            <a:off x="264716" y="3281336"/>
            <a:ext cx="1367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GF + Kompl.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62AB3A5-7655-DCA2-FE23-CD1D386B4D8A}"/>
              </a:ext>
            </a:extLst>
          </p:cNvPr>
          <p:cNvSpPr txBox="1"/>
          <p:nvPr/>
        </p:nvSpPr>
        <p:spPr>
          <a:xfrm>
            <a:off x="1248231" y="3260158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0 %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ADADA3E-18EF-3478-8049-A45C73CB2F1B}"/>
              </a:ext>
            </a:extLst>
          </p:cNvPr>
          <p:cNvSpPr txBox="1"/>
          <p:nvPr/>
        </p:nvSpPr>
        <p:spPr>
          <a:xfrm>
            <a:off x="5729514" y="1575831"/>
            <a:ext cx="5762171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A-Holding</a:t>
            </a:r>
          </a:p>
          <a:p>
            <a:pPr algn="ctr"/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2B87CA4D-E951-0946-F844-FA96A29F9C75}"/>
              </a:ext>
            </a:extLst>
          </p:cNvPr>
          <p:cNvCxnSpPr>
            <a:cxnSpLocks/>
          </p:cNvCxnSpPr>
          <p:nvPr/>
        </p:nvCxnSpPr>
        <p:spPr>
          <a:xfrm flipH="1">
            <a:off x="5082942" y="2129829"/>
            <a:ext cx="646571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7763D6C3-BE52-EE0E-7700-E9BCB7E520C1}"/>
              </a:ext>
            </a:extLst>
          </p:cNvPr>
          <p:cNvSpPr txBox="1"/>
          <p:nvPr/>
        </p:nvSpPr>
        <p:spPr>
          <a:xfrm>
            <a:off x="3298228" y="3229435"/>
            <a:ext cx="183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100 %-Kommand.</a:t>
            </a:r>
          </a:p>
        </p:txBody>
      </p:sp>
      <p:cxnSp>
        <p:nvCxnSpPr>
          <p:cNvPr id="45" name="Gerade Verbindung 44">
            <a:extLst>
              <a:ext uri="{FF2B5EF4-FFF2-40B4-BE49-F238E27FC236}">
                <a16:creationId xmlns:a16="http://schemas.microsoft.com/office/drawing/2014/main" id="{9C8AF264-7F9B-7E92-A86D-315462788DF4}"/>
              </a:ext>
            </a:extLst>
          </p:cNvPr>
          <p:cNvCxnSpPr>
            <a:cxnSpLocks/>
          </p:cNvCxnSpPr>
          <p:nvPr/>
        </p:nvCxnSpPr>
        <p:spPr>
          <a:xfrm flipH="1">
            <a:off x="1473201" y="1839263"/>
            <a:ext cx="425631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F73F0F52-6873-C545-B675-2F8260E0B55A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1473201" y="1839263"/>
            <a:ext cx="0" cy="106300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933FC59-DC97-6A2C-72CC-783F4B9FE51C}"/>
              </a:ext>
            </a:extLst>
          </p:cNvPr>
          <p:cNvSpPr txBox="1"/>
          <p:nvPr/>
        </p:nvSpPr>
        <p:spPr>
          <a:xfrm>
            <a:off x="1324530" y="2427232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100 %</a:t>
            </a:r>
          </a:p>
        </p:txBody>
      </p:sp>
      <p:sp>
        <p:nvSpPr>
          <p:cNvPr id="48" name="Gleichschenkliges Dreieck 45">
            <a:extLst>
              <a:ext uri="{FF2B5EF4-FFF2-40B4-BE49-F238E27FC236}">
                <a16:creationId xmlns:a16="http://schemas.microsoft.com/office/drawing/2014/main" id="{CFC2F3AC-99C4-E5F4-5A80-0E61643B712A}"/>
              </a:ext>
            </a:extLst>
          </p:cNvPr>
          <p:cNvSpPr/>
          <p:nvPr/>
        </p:nvSpPr>
        <p:spPr bwMode="auto">
          <a:xfrm>
            <a:off x="6763584" y="3863447"/>
            <a:ext cx="3514067" cy="1631825"/>
          </a:xfrm>
          <a:prstGeom prst="triangle">
            <a:avLst/>
          </a:prstGeom>
          <a:noFill/>
          <a:ln w="127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200" dirty="0">
              <a:solidFill>
                <a:schemeClr val="tx1"/>
              </a:solidFill>
              <a:latin typeface="Arial Narrow" panose="020B0604020202020204" pitchFamily="34" charset="0"/>
              <a:ea typeface="ＭＳ Ｐゴシック"/>
              <a:cs typeface="Arial Narrow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200" dirty="0">
              <a:solidFill>
                <a:schemeClr val="tx1"/>
              </a:solidFill>
              <a:latin typeface="Arial Narrow" panose="020B0604020202020204" pitchFamily="34" charset="0"/>
              <a:ea typeface="ＭＳ Ｐゴシック"/>
              <a:cs typeface="Arial Narrow" panose="020B0604020202020204" pitchFamily="34" charset="0"/>
            </a:endParaRPr>
          </a:p>
        </p:txBody>
      </p: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798BA879-20B6-6828-BEC3-6F028E97A5DB}"/>
              </a:ext>
            </a:extLst>
          </p:cNvPr>
          <p:cNvCxnSpPr/>
          <p:nvPr/>
        </p:nvCxnSpPr>
        <p:spPr bwMode="auto">
          <a:xfrm flipV="1">
            <a:off x="8521964" y="3614487"/>
            <a:ext cx="0" cy="264200"/>
          </a:xfrm>
          <a:prstGeom prst="line">
            <a:avLst/>
          </a:prstGeom>
          <a:pattFill prst="pct50">
            <a:fgClr>
              <a:srgbClr val="FF3300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507FF206-53E5-DFE3-685D-7312B192B348}"/>
              </a:ext>
            </a:extLst>
          </p:cNvPr>
          <p:cNvSpPr txBox="1"/>
          <p:nvPr/>
        </p:nvSpPr>
        <p:spPr>
          <a:xfrm>
            <a:off x="7425348" y="4845531"/>
            <a:ext cx="218784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M-KG</a:t>
            </a:r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69CFE495-2CA6-9531-3288-66F26719A7E1}"/>
              </a:ext>
            </a:extLst>
          </p:cNvPr>
          <p:cNvCxnSpPr>
            <a:cxnSpLocks/>
          </p:cNvCxnSpPr>
          <p:nvPr/>
        </p:nvCxnSpPr>
        <p:spPr>
          <a:xfrm flipV="1">
            <a:off x="4348225" y="4791184"/>
            <a:ext cx="3121048" cy="19497"/>
          </a:xfrm>
          <a:prstGeom prst="straightConnector1">
            <a:avLst/>
          </a:prstGeom>
          <a:ln w="28575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>
            <a:extLst>
              <a:ext uri="{FF2B5EF4-FFF2-40B4-BE49-F238E27FC236}">
                <a16:creationId xmlns:a16="http://schemas.microsoft.com/office/drawing/2014/main" id="{592080D8-74C8-4ABF-1E1F-BB5CD22796FF}"/>
              </a:ext>
            </a:extLst>
          </p:cNvPr>
          <p:cNvCxnSpPr/>
          <p:nvPr/>
        </p:nvCxnSpPr>
        <p:spPr>
          <a:xfrm>
            <a:off x="6660651" y="3612395"/>
            <a:ext cx="3617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>
            <a:extLst>
              <a:ext uri="{FF2B5EF4-FFF2-40B4-BE49-F238E27FC236}">
                <a16:creationId xmlns:a16="http://schemas.microsoft.com/office/drawing/2014/main" id="{4EB984FA-BA2C-6892-9765-9521FAEB580E}"/>
              </a:ext>
            </a:extLst>
          </p:cNvPr>
          <p:cNvSpPr txBox="1"/>
          <p:nvPr/>
        </p:nvSpPr>
        <p:spPr>
          <a:xfrm>
            <a:off x="9597108" y="2471001"/>
            <a:ext cx="1295200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H-GmbH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38845ABD-18FA-4CC3-AE5C-900BC1E8EB63}"/>
              </a:ext>
            </a:extLst>
          </p:cNvPr>
          <p:cNvSpPr txBox="1"/>
          <p:nvPr/>
        </p:nvSpPr>
        <p:spPr>
          <a:xfrm>
            <a:off x="9597108" y="2919694"/>
            <a:ext cx="1295200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X-AG</a:t>
            </a:r>
          </a:p>
        </p:txBody>
      </p:sp>
      <p:cxnSp>
        <p:nvCxnSpPr>
          <p:cNvPr id="55" name="Gerade Verbindung 54">
            <a:extLst>
              <a:ext uri="{FF2B5EF4-FFF2-40B4-BE49-F238E27FC236}">
                <a16:creationId xmlns:a16="http://schemas.microsoft.com/office/drawing/2014/main" id="{80E9F7AA-E407-ACB0-157E-B6E30F9445D2}"/>
              </a:ext>
            </a:extLst>
          </p:cNvPr>
          <p:cNvCxnSpPr>
            <a:stCxn id="53" idx="0"/>
          </p:cNvCxnSpPr>
          <p:nvPr/>
        </p:nvCxnSpPr>
        <p:spPr>
          <a:xfrm flipV="1">
            <a:off x="10244708" y="2264266"/>
            <a:ext cx="0" cy="20673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2AF03545-55E1-7184-8F6E-2EB57C0AF7EA}"/>
              </a:ext>
            </a:extLst>
          </p:cNvPr>
          <p:cNvCxnSpPr/>
          <p:nvPr/>
        </p:nvCxnSpPr>
        <p:spPr>
          <a:xfrm flipV="1">
            <a:off x="10277651" y="3228463"/>
            <a:ext cx="0" cy="3715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>
            <a:extLst>
              <a:ext uri="{FF2B5EF4-FFF2-40B4-BE49-F238E27FC236}">
                <a16:creationId xmlns:a16="http://schemas.microsoft.com/office/drawing/2014/main" id="{739A847F-847C-5866-424D-4CBDE62D4514}"/>
              </a:ext>
            </a:extLst>
          </p:cNvPr>
          <p:cNvCxnSpPr>
            <a:stCxn id="53" idx="2"/>
            <a:endCxn id="54" idx="0"/>
          </p:cNvCxnSpPr>
          <p:nvPr/>
        </p:nvCxnSpPr>
        <p:spPr>
          <a:xfrm>
            <a:off x="10244708" y="2778778"/>
            <a:ext cx="0" cy="14091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B6E2180F-7086-4EDA-86C7-680AA09D18F0}"/>
              </a:ext>
            </a:extLst>
          </p:cNvPr>
          <p:cNvCxnSpPr/>
          <p:nvPr/>
        </p:nvCxnSpPr>
        <p:spPr>
          <a:xfrm flipV="1">
            <a:off x="6660651" y="3227471"/>
            <a:ext cx="0" cy="38492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>
            <a:extLst>
              <a:ext uri="{FF2B5EF4-FFF2-40B4-BE49-F238E27FC236}">
                <a16:creationId xmlns:a16="http://schemas.microsoft.com/office/drawing/2014/main" id="{E0C517C4-C412-12EF-FD21-2C661CC158DB}"/>
              </a:ext>
            </a:extLst>
          </p:cNvPr>
          <p:cNvSpPr txBox="1"/>
          <p:nvPr/>
        </p:nvSpPr>
        <p:spPr>
          <a:xfrm>
            <a:off x="6183087" y="2778778"/>
            <a:ext cx="97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…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B7308C57-A2E8-915C-F536-66A96785E30C}"/>
              </a:ext>
            </a:extLst>
          </p:cNvPr>
          <p:cNvSpPr txBox="1"/>
          <p:nvPr/>
        </p:nvSpPr>
        <p:spPr>
          <a:xfrm>
            <a:off x="8948731" y="2452604"/>
            <a:ext cx="664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100</a:t>
            </a:r>
            <a:r>
              <a:rPr lang="de-DE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%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E8B8AB8C-82F8-9CA4-608C-6D03F13222FB}"/>
              </a:ext>
            </a:extLst>
          </p:cNvPr>
          <p:cNvSpPr txBox="1"/>
          <p:nvPr/>
        </p:nvSpPr>
        <p:spPr>
          <a:xfrm>
            <a:off x="8955063" y="2870249"/>
            <a:ext cx="664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100</a:t>
            </a:r>
            <a:r>
              <a:rPr lang="de-DE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%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8A0267EC-BECC-FB85-5ABF-9C3C1BD3EA56}"/>
              </a:ext>
            </a:extLst>
          </p:cNvPr>
          <p:cNvSpPr txBox="1"/>
          <p:nvPr/>
        </p:nvSpPr>
        <p:spPr>
          <a:xfrm>
            <a:off x="5705518" y="3249775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Kompl.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083F6925-0D66-8E32-29FA-EDDD6138F980}"/>
              </a:ext>
            </a:extLst>
          </p:cNvPr>
          <p:cNvSpPr txBox="1"/>
          <p:nvPr/>
        </p:nvSpPr>
        <p:spPr>
          <a:xfrm>
            <a:off x="8559177" y="3253558"/>
            <a:ext cx="183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100 %-Kommand.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42ED3520-CFC6-4658-2FD2-28A1BE99EC99}"/>
              </a:ext>
            </a:extLst>
          </p:cNvPr>
          <p:cNvSpPr txBox="1"/>
          <p:nvPr/>
        </p:nvSpPr>
        <p:spPr>
          <a:xfrm>
            <a:off x="3153016" y="2569180"/>
            <a:ext cx="205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&gt; 50%</a:t>
            </a:r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Treuhandbeteiligung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7DAA7121-848D-01E7-2802-CC5B7CEA6C8A}"/>
              </a:ext>
            </a:extLst>
          </p:cNvPr>
          <p:cNvSpPr txBox="1"/>
          <p:nvPr/>
        </p:nvSpPr>
        <p:spPr>
          <a:xfrm>
            <a:off x="0" y="5866146"/>
            <a:ext cx="12191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Kürzung nach § 9 Nr. 1 S. 2 GewStG oder mitunternehmerische Betriebsaufspaltung?</a:t>
            </a: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2738669C-A438-44EE-3A4D-A79EF9C09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Reddig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AA5E8408-0EAC-2D34-FAD8-B008ACCB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6AED1CC6-2906-0C82-557B-91E18F12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D91998-79B9-2549-A9BA-720689E95FB5}" type="slidenum">
              <a:rPr lang="de-DE" sz="1400" smtClean="0">
                <a:latin typeface="Arial Narrow" panose="020B0604020202020204" pitchFamily="34" charset="0"/>
                <a:cs typeface="Arial Narrow" panose="020B0604020202020204" pitchFamily="34" charset="0"/>
              </a:rPr>
              <a:t>12</a:t>
            </a:fld>
            <a:endParaRPr lang="de-DE" sz="14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40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5" grpId="0" animBg="1"/>
      <p:bldP spid="16" grpId="0"/>
      <p:bldP spid="17" grpId="0"/>
      <p:bldP spid="18" grpId="0" animBg="1"/>
      <p:bldP spid="44" grpId="0"/>
      <p:bldP spid="47" grpId="0"/>
      <p:bldP spid="48" grpId="0" animBg="1"/>
      <p:bldP spid="50" grpId="0"/>
      <p:bldP spid="53" grpId="0" animBg="1"/>
      <p:bldP spid="54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9787109-A9E5-777C-B82E-F377FAF5D9C2}"/>
              </a:ext>
            </a:extLst>
          </p:cNvPr>
          <p:cNvSpPr txBox="1"/>
          <p:nvPr/>
        </p:nvSpPr>
        <p:spPr>
          <a:xfrm>
            <a:off x="477078" y="450574"/>
            <a:ext cx="109065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3.	Treuhand-Fall (II)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9DCCAEF-397A-F4B4-E6C8-C8B48FC50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47" y="1416957"/>
            <a:ext cx="4528800" cy="158635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4A2AEC8-CB7A-B3A5-7E3A-E3E20252782C}"/>
              </a:ext>
            </a:extLst>
          </p:cNvPr>
          <p:cNvSpPr txBox="1"/>
          <p:nvPr/>
        </p:nvSpPr>
        <p:spPr>
          <a:xfrm>
            <a:off x="477078" y="3268638"/>
            <a:ext cx="1109207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IV R 31/19: 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keine erweiterte gewstl. Kürzung, wenn Vermietung iRe. Betriebsaufspaltung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keine Beherrschungsidentität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A-Holding beherrscht zwar (mittelbar) die BetriebsGes. (M-KG), nicht aber die X-KG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nominelle Mehrheitsbeteiligung an X-KG (100 %) reicht nicht</a:t>
            </a:r>
          </a:p>
          <a:p>
            <a:pPr lvl="1"/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keine tatsächliche Beherrschung: Kommanditbeteiligung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mehrheitlich treuhänderisch 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gehalten</a:t>
            </a:r>
          </a:p>
          <a:p>
            <a:pPr lvl="1"/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Weisungsrecht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der Treugeber | § 39 II Nr. 1 S. 2 AO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1DB8FED9-7BF7-1890-A174-0BA01FD2A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Reddig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99564B-2130-A18E-EDB2-C045D2EBB6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D4E5A31-AB66-E148-8119-96B2E1A7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D91998-79B9-2549-A9BA-720689E95FB5}" type="slidenum">
              <a:rPr lang="de-DE" sz="1400" smtClean="0">
                <a:latin typeface="Arial Narrow" panose="020B0604020202020204" pitchFamily="34" charset="0"/>
                <a:cs typeface="Arial Narrow" panose="020B0604020202020204" pitchFamily="34" charset="0"/>
              </a:rPr>
              <a:t>13</a:t>
            </a:fld>
            <a:endParaRPr lang="de-DE" sz="14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6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9787109-A9E5-777C-B82E-F377FAF5D9C2}"/>
              </a:ext>
            </a:extLst>
          </p:cNvPr>
          <p:cNvSpPr txBox="1"/>
          <p:nvPr/>
        </p:nvSpPr>
        <p:spPr>
          <a:xfrm>
            <a:off x="477078" y="450574"/>
            <a:ext cx="109065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4.	Nur mittelbare Beherrschung des Besitzunternehmens (I)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6A8E61D-1865-706E-0065-DC38A70A3FE3}"/>
              </a:ext>
            </a:extLst>
          </p:cNvPr>
          <p:cNvSpPr txBox="1"/>
          <p:nvPr/>
        </p:nvSpPr>
        <p:spPr>
          <a:xfrm>
            <a:off x="477078" y="1233714"/>
            <a:ext cx="1090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IV R 7/18 | BMF v. 21.11.2022</a:t>
            </a:r>
          </a:p>
        </p:txBody>
      </p:sp>
      <p:sp>
        <p:nvSpPr>
          <p:cNvPr id="19" name="Gleichschenkliges Dreieck 45">
            <a:extLst>
              <a:ext uri="{FF2B5EF4-FFF2-40B4-BE49-F238E27FC236}">
                <a16:creationId xmlns:a16="http://schemas.microsoft.com/office/drawing/2014/main" id="{D8F2CA51-15A5-2563-2C9A-CE6701BA8E14}"/>
              </a:ext>
            </a:extLst>
          </p:cNvPr>
          <p:cNvSpPr/>
          <p:nvPr/>
        </p:nvSpPr>
        <p:spPr bwMode="auto">
          <a:xfrm>
            <a:off x="1539847" y="3867665"/>
            <a:ext cx="3514067" cy="1631825"/>
          </a:xfrm>
          <a:prstGeom prst="triangle">
            <a:avLst/>
          </a:prstGeom>
          <a:noFill/>
          <a:ln w="127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200" dirty="0">
              <a:solidFill>
                <a:schemeClr val="tx1"/>
              </a:solidFill>
              <a:latin typeface="Arial Narrow" panose="020B0604020202020204" pitchFamily="34" charset="0"/>
              <a:ea typeface="ＭＳ Ｐゴシック"/>
              <a:cs typeface="Arial Narrow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200" dirty="0">
              <a:solidFill>
                <a:schemeClr val="tx1"/>
              </a:solidFill>
              <a:latin typeface="Arial Narrow" panose="020B0604020202020204" pitchFamily="34" charset="0"/>
              <a:ea typeface="ＭＳ Ｐゴシック"/>
              <a:cs typeface="Arial Narrow" panose="020B0604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3F3FBBD-7AA1-766D-24F1-19BB6175811B}"/>
              </a:ext>
            </a:extLst>
          </p:cNvPr>
          <p:cNvSpPr txBox="1"/>
          <p:nvPr/>
        </p:nvSpPr>
        <p:spPr>
          <a:xfrm>
            <a:off x="2184401" y="4845531"/>
            <a:ext cx="218784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KG I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A45B453-CA56-CB33-C5F8-80066EE240D7}"/>
              </a:ext>
            </a:extLst>
          </p:cNvPr>
          <p:cNvSpPr txBox="1"/>
          <p:nvPr/>
        </p:nvSpPr>
        <p:spPr>
          <a:xfrm>
            <a:off x="4214370" y="4380104"/>
            <a:ext cx="3210971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200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Vermietung</a:t>
            </a:r>
          </a:p>
        </p:txBody>
      </p:sp>
      <p:pic>
        <p:nvPicPr>
          <p:cNvPr id="22" name="Grafik 85">
            <a:extLst>
              <a:ext uri="{FF2B5EF4-FFF2-40B4-BE49-F238E27FC236}">
                <a16:creationId xmlns:a16="http://schemas.microsoft.com/office/drawing/2014/main" id="{954F74DF-C386-FE07-FC29-2774EE844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247" y="4268082"/>
            <a:ext cx="456150" cy="524088"/>
          </a:xfrm>
          <a:prstGeom prst="rect">
            <a:avLst/>
          </a:prstGeom>
          <a:effectLst/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06F6A04D-8F5C-1C4A-042A-E2868212C6A2}"/>
              </a:ext>
            </a:extLst>
          </p:cNvPr>
          <p:cNvCxnSpPr/>
          <p:nvPr/>
        </p:nvCxnSpPr>
        <p:spPr bwMode="auto">
          <a:xfrm flipV="1">
            <a:off x="3298227" y="3618705"/>
            <a:ext cx="0" cy="264200"/>
          </a:xfrm>
          <a:prstGeom prst="line">
            <a:avLst/>
          </a:prstGeom>
          <a:pattFill prst="pct50">
            <a:fgClr>
              <a:srgbClr val="FF3300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14757725-2B5D-CEF3-D288-DED29FF001EF}"/>
              </a:ext>
            </a:extLst>
          </p:cNvPr>
          <p:cNvCxnSpPr/>
          <p:nvPr/>
        </p:nvCxnSpPr>
        <p:spPr>
          <a:xfrm>
            <a:off x="1465942" y="3617682"/>
            <a:ext cx="3617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5D589520-7CAC-D3E6-009D-BA13EC2A951E}"/>
              </a:ext>
            </a:extLst>
          </p:cNvPr>
          <p:cNvCxnSpPr/>
          <p:nvPr/>
        </p:nvCxnSpPr>
        <p:spPr>
          <a:xfrm flipV="1">
            <a:off x="1465942" y="3251200"/>
            <a:ext cx="0" cy="36648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467106B9-99E0-9795-BA55-BF2838A8BA9D}"/>
              </a:ext>
            </a:extLst>
          </p:cNvPr>
          <p:cNvSpPr txBox="1"/>
          <p:nvPr/>
        </p:nvSpPr>
        <p:spPr>
          <a:xfrm>
            <a:off x="478972" y="2902266"/>
            <a:ext cx="198845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BV-GmbH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2840A22-C918-5A0E-5BF7-986808359866}"/>
              </a:ext>
            </a:extLst>
          </p:cNvPr>
          <p:cNvSpPr txBox="1"/>
          <p:nvPr/>
        </p:nvSpPr>
        <p:spPr>
          <a:xfrm>
            <a:off x="271294" y="3267770"/>
            <a:ext cx="1249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GF + Kompl.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A3619D7-B154-F90A-D497-11E543E2AA27}"/>
              </a:ext>
            </a:extLst>
          </p:cNvPr>
          <p:cNvSpPr txBox="1"/>
          <p:nvPr/>
        </p:nvSpPr>
        <p:spPr>
          <a:xfrm>
            <a:off x="1324163" y="3246817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0 %</a:t>
            </a:r>
          </a:p>
        </p:txBody>
      </p:sp>
      <p:sp>
        <p:nvSpPr>
          <p:cNvPr id="29" name="Gleichschenkliges Dreieck 45">
            <a:extLst>
              <a:ext uri="{FF2B5EF4-FFF2-40B4-BE49-F238E27FC236}">
                <a16:creationId xmlns:a16="http://schemas.microsoft.com/office/drawing/2014/main" id="{CAE754FA-820C-554A-037B-52330689F61B}"/>
              </a:ext>
            </a:extLst>
          </p:cNvPr>
          <p:cNvSpPr/>
          <p:nvPr/>
        </p:nvSpPr>
        <p:spPr bwMode="auto">
          <a:xfrm>
            <a:off x="6763584" y="3863447"/>
            <a:ext cx="3514067" cy="1631825"/>
          </a:xfrm>
          <a:prstGeom prst="triangle">
            <a:avLst/>
          </a:prstGeom>
          <a:noFill/>
          <a:ln w="127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200" dirty="0">
              <a:solidFill>
                <a:schemeClr val="tx1"/>
              </a:solidFill>
              <a:latin typeface="Arial Narrow" panose="020B0604020202020204" pitchFamily="34" charset="0"/>
              <a:ea typeface="ＭＳ Ｐゴシック"/>
              <a:cs typeface="Arial Narrow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200" dirty="0">
              <a:solidFill>
                <a:schemeClr val="tx1"/>
              </a:solidFill>
              <a:latin typeface="Arial Narrow" panose="020B0604020202020204" pitchFamily="34" charset="0"/>
              <a:ea typeface="ＭＳ Ｐゴシック"/>
              <a:cs typeface="Arial Narrow" panose="020B0604020202020204" pitchFamily="34" charset="0"/>
            </a:endParaRPr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98C7F8AB-343D-565A-29A3-5374E9C099E4}"/>
              </a:ext>
            </a:extLst>
          </p:cNvPr>
          <p:cNvCxnSpPr/>
          <p:nvPr/>
        </p:nvCxnSpPr>
        <p:spPr bwMode="auto">
          <a:xfrm flipV="1">
            <a:off x="8521964" y="3614487"/>
            <a:ext cx="0" cy="264200"/>
          </a:xfrm>
          <a:prstGeom prst="line">
            <a:avLst/>
          </a:prstGeom>
          <a:pattFill prst="pct50">
            <a:fgClr>
              <a:srgbClr val="FF3300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BCE55DB7-5423-B8F7-4549-D7D5BD76610C}"/>
              </a:ext>
            </a:extLst>
          </p:cNvPr>
          <p:cNvSpPr txBox="1"/>
          <p:nvPr/>
        </p:nvSpPr>
        <p:spPr>
          <a:xfrm>
            <a:off x="7396050" y="4845531"/>
            <a:ext cx="218784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KG II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CB8166E3-2DD1-2867-7D99-89AEEB690136}"/>
              </a:ext>
            </a:extLst>
          </p:cNvPr>
          <p:cNvCxnSpPr>
            <a:cxnSpLocks/>
          </p:cNvCxnSpPr>
          <p:nvPr/>
        </p:nvCxnSpPr>
        <p:spPr>
          <a:xfrm flipV="1">
            <a:off x="4348225" y="4791184"/>
            <a:ext cx="3121048" cy="19497"/>
          </a:xfrm>
          <a:prstGeom prst="straightConnector1">
            <a:avLst/>
          </a:prstGeom>
          <a:ln w="28575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FEB09BE4-810D-5275-3872-F9596FAB4E6A}"/>
              </a:ext>
            </a:extLst>
          </p:cNvPr>
          <p:cNvCxnSpPr/>
          <p:nvPr/>
        </p:nvCxnSpPr>
        <p:spPr>
          <a:xfrm>
            <a:off x="6660651" y="3612395"/>
            <a:ext cx="3617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5332DA6F-9ECE-B260-AE54-3F8C33F6B37B}"/>
              </a:ext>
            </a:extLst>
          </p:cNvPr>
          <p:cNvCxnSpPr>
            <a:cxnSpLocks/>
          </p:cNvCxnSpPr>
          <p:nvPr/>
        </p:nvCxnSpPr>
        <p:spPr>
          <a:xfrm flipV="1">
            <a:off x="10277651" y="2519463"/>
            <a:ext cx="0" cy="10805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BEB25374-D3E7-B8CB-71CD-748ED62A9AF4}"/>
              </a:ext>
            </a:extLst>
          </p:cNvPr>
          <p:cNvCxnSpPr/>
          <p:nvPr/>
        </p:nvCxnSpPr>
        <p:spPr>
          <a:xfrm flipV="1">
            <a:off x="6660651" y="3227471"/>
            <a:ext cx="0" cy="38492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307BE1A1-97A1-7776-8F51-607832BE27DE}"/>
              </a:ext>
            </a:extLst>
          </p:cNvPr>
          <p:cNvSpPr txBox="1"/>
          <p:nvPr/>
        </p:nvSpPr>
        <p:spPr>
          <a:xfrm>
            <a:off x="5705518" y="3249775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Kompl.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20607AB-2B23-A183-AC52-EFCE8CAD0622}"/>
              </a:ext>
            </a:extLst>
          </p:cNvPr>
          <p:cNvSpPr txBox="1"/>
          <p:nvPr/>
        </p:nvSpPr>
        <p:spPr>
          <a:xfrm>
            <a:off x="8996905" y="3241009"/>
            <a:ext cx="183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100 %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8B10BF2-46CC-AA75-7813-D1E32DC726E3}"/>
              </a:ext>
            </a:extLst>
          </p:cNvPr>
          <p:cNvSpPr txBox="1"/>
          <p:nvPr/>
        </p:nvSpPr>
        <p:spPr>
          <a:xfrm>
            <a:off x="0" y="5866146"/>
            <a:ext cx="12191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Kürzung nach § 9 Nr. 1 S. 2 GewStG oder mitunternehmerische Betriebsaufspaltung?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5FBBA49-D215-D00F-AE25-E7D0734A0E62}"/>
              </a:ext>
            </a:extLst>
          </p:cNvPr>
          <p:cNvSpPr txBox="1"/>
          <p:nvPr/>
        </p:nvSpPr>
        <p:spPr>
          <a:xfrm>
            <a:off x="5664525" y="2881563"/>
            <a:ext cx="1988457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V-GmbH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DBF89F4-36B8-85A4-0310-7A92C5EFE934}"/>
              </a:ext>
            </a:extLst>
          </p:cNvPr>
          <p:cNvSpPr txBox="1"/>
          <p:nvPr/>
        </p:nvSpPr>
        <p:spPr>
          <a:xfrm>
            <a:off x="5658941" y="2180909"/>
            <a:ext cx="580733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H-GmbH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123A8404-1E83-7D84-23D3-E99E32B01C34}"/>
              </a:ext>
            </a:extLst>
          </p:cNvPr>
          <p:cNvSpPr txBox="1"/>
          <p:nvPr/>
        </p:nvSpPr>
        <p:spPr>
          <a:xfrm>
            <a:off x="6482303" y="3238503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0 %</a:t>
            </a:r>
          </a:p>
        </p:txBody>
      </p: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D342594E-EE52-117B-6ECD-899DF1F96961}"/>
              </a:ext>
            </a:extLst>
          </p:cNvPr>
          <p:cNvCxnSpPr>
            <a:stCxn id="39" idx="0"/>
          </p:cNvCxnSpPr>
          <p:nvPr/>
        </p:nvCxnSpPr>
        <p:spPr>
          <a:xfrm flipV="1">
            <a:off x="6658754" y="2519463"/>
            <a:ext cx="0" cy="3621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>
            <a:extLst>
              <a:ext uri="{FF2B5EF4-FFF2-40B4-BE49-F238E27FC236}">
                <a16:creationId xmlns:a16="http://schemas.microsoft.com/office/drawing/2014/main" id="{7DBCC45D-E6B5-BA6C-2BB1-979C08D1268E}"/>
              </a:ext>
            </a:extLst>
          </p:cNvPr>
          <p:cNvSpPr txBox="1"/>
          <p:nvPr/>
        </p:nvSpPr>
        <p:spPr>
          <a:xfrm>
            <a:off x="6528190" y="2533985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100 %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8819F8BD-0A18-44CA-67FA-EA2E7C5F25C9}"/>
              </a:ext>
            </a:extLst>
          </p:cNvPr>
          <p:cNvSpPr txBox="1"/>
          <p:nvPr/>
        </p:nvSpPr>
        <p:spPr>
          <a:xfrm>
            <a:off x="9937731" y="3248242"/>
            <a:ext cx="183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Kommand.</a:t>
            </a:r>
          </a:p>
        </p:txBody>
      </p:sp>
      <p:cxnSp>
        <p:nvCxnSpPr>
          <p:cNvPr id="68" name="Gerade Verbindung 67">
            <a:extLst>
              <a:ext uri="{FF2B5EF4-FFF2-40B4-BE49-F238E27FC236}">
                <a16:creationId xmlns:a16="http://schemas.microsoft.com/office/drawing/2014/main" id="{DD84B79E-0275-E78E-B887-D96BA4773403}"/>
              </a:ext>
            </a:extLst>
          </p:cNvPr>
          <p:cNvCxnSpPr>
            <a:cxnSpLocks/>
          </p:cNvCxnSpPr>
          <p:nvPr/>
        </p:nvCxnSpPr>
        <p:spPr>
          <a:xfrm flipH="1" flipV="1">
            <a:off x="7637307" y="1995472"/>
            <a:ext cx="0" cy="1854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>
            <a:extLst>
              <a:ext uri="{FF2B5EF4-FFF2-40B4-BE49-F238E27FC236}">
                <a16:creationId xmlns:a16="http://schemas.microsoft.com/office/drawing/2014/main" id="{70595A0D-8B3A-480E-4DA0-D903B95D6F07}"/>
              </a:ext>
            </a:extLst>
          </p:cNvPr>
          <p:cNvCxnSpPr>
            <a:stCxn id="40" idx="0"/>
          </p:cNvCxnSpPr>
          <p:nvPr/>
        </p:nvCxnSpPr>
        <p:spPr>
          <a:xfrm flipV="1">
            <a:off x="8562610" y="1995472"/>
            <a:ext cx="0" cy="1854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>
            <a:extLst>
              <a:ext uri="{FF2B5EF4-FFF2-40B4-BE49-F238E27FC236}">
                <a16:creationId xmlns:a16="http://schemas.microsoft.com/office/drawing/2014/main" id="{1A593137-363E-32FC-7A30-A31A4896F25E}"/>
              </a:ext>
            </a:extLst>
          </p:cNvPr>
          <p:cNvCxnSpPr>
            <a:cxnSpLocks/>
          </p:cNvCxnSpPr>
          <p:nvPr/>
        </p:nvCxnSpPr>
        <p:spPr>
          <a:xfrm flipH="1" flipV="1">
            <a:off x="9583893" y="1995471"/>
            <a:ext cx="0" cy="187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>
            <a:extLst>
              <a:ext uri="{FF2B5EF4-FFF2-40B4-BE49-F238E27FC236}">
                <a16:creationId xmlns:a16="http://schemas.microsoft.com/office/drawing/2014/main" id="{7A7FA9A6-4BC5-7561-721E-2F14558828A6}"/>
              </a:ext>
            </a:extLst>
          </p:cNvPr>
          <p:cNvSpPr txBox="1"/>
          <p:nvPr/>
        </p:nvSpPr>
        <p:spPr>
          <a:xfrm>
            <a:off x="7143822" y="1265146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64 %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B38AB581-64DD-3DC1-5051-84E0B6DB3820}"/>
              </a:ext>
            </a:extLst>
          </p:cNvPr>
          <p:cNvSpPr txBox="1"/>
          <p:nvPr/>
        </p:nvSpPr>
        <p:spPr>
          <a:xfrm>
            <a:off x="8069125" y="1272062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18 %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5533508E-DAAE-D0E3-34F1-BC9060398110}"/>
              </a:ext>
            </a:extLst>
          </p:cNvPr>
          <p:cNvSpPr txBox="1"/>
          <p:nvPr/>
        </p:nvSpPr>
        <p:spPr>
          <a:xfrm>
            <a:off x="9091989" y="1272062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18 %</a:t>
            </a:r>
          </a:p>
        </p:txBody>
      </p:sp>
      <p:cxnSp>
        <p:nvCxnSpPr>
          <p:cNvPr id="74" name="Gerade Verbindung 73">
            <a:extLst>
              <a:ext uri="{FF2B5EF4-FFF2-40B4-BE49-F238E27FC236}">
                <a16:creationId xmlns:a16="http://schemas.microsoft.com/office/drawing/2014/main" id="{D4232231-F990-5CC1-28B1-B4AE01FB5BE4}"/>
              </a:ext>
            </a:extLst>
          </p:cNvPr>
          <p:cNvCxnSpPr/>
          <p:nvPr/>
        </p:nvCxnSpPr>
        <p:spPr>
          <a:xfrm flipV="1">
            <a:off x="5090198" y="3248242"/>
            <a:ext cx="0" cy="36648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>
            <a:extLst>
              <a:ext uri="{FF2B5EF4-FFF2-40B4-BE49-F238E27FC236}">
                <a16:creationId xmlns:a16="http://schemas.microsoft.com/office/drawing/2014/main" id="{0967564B-50A0-2913-8522-6F403FCDFFB9}"/>
              </a:ext>
            </a:extLst>
          </p:cNvPr>
          <p:cNvSpPr txBox="1"/>
          <p:nvPr/>
        </p:nvSpPr>
        <p:spPr>
          <a:xfrm>
            <a:off x="4616532" y="2549653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20%</a:t>
            </a:r>
          </a:p>
        </p:txBody>
      </p:sp>
      <p:cxnSp>
        <p:nvCxnSpPr>
          <p:cNvPr id="76" name="Gerade Verbindung 75">
            <a:extLst>
              <a:ext uri="{FF2B5EF4-FFF2-40B4-BE49-F238E27FC236}">
                <a16:creationId xmlns:a16="http://schemas.microsoft.com/office/drawing/2014/main" id="{DF5F0EDD-76D5-8615-B4B0-5FCC7012CAAA}"/>
              </a:ext>
            </a:extLst>
          </p:cNvPr>
          <p:cNvCxnSpPr>
            <a:cxnSpLocks/>
          </p:cNvCxnSpPr>
          <p:nvPr/>
        </p:nvCxnSpPr>
        <p:spPr>
          <a:xfrm flipV="1">
            <a:off x="4191726" y="3248242"/>
            <a:ext cx="0" cy="36648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>
            <a:extLst>
              <a:ext uri="{FF2B5EF4-FFF2-40B4-BE49-F238E27FC236}">
                <a16:creationId xmlns:a16="http://schemas.microsoft.com/office/drawing/2014/main" id="{3F3F2908-369A-C267-3402-F1954704B2C6}"/>
              </a:ext>
            </a:extLst>
          </p:cNvPr>
          <p:cNvSpPr txBox="1"/>
          <p:nvPr/>
        </p:nvSpPr>
        <p:spPr>
          <a:xfrm>
            <a:off x="7440245" y="1606711"/>
            <a:ext cx="384628" cy="3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E14E75E9-834B-7275-DA8C-58FC02C9EA1D}"/>
              </a:ext>
            </a:extLst>
          </p:cNvPr>
          <p:cNvSpPr txBox="1"/>
          <p:nvPr/>
        </p:nvSpPr>
        <p:spPr>
          <a:xfrm>
            <a:off x="8370296" y="1612921"/>
            <a:ext cx="384628" cy="3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C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63073B76-6D62-3572-3798-2E102B95983C}"/>
              </a:ext>
            </a:extLst>
          </p:cNvPr>
          <p:cNvSpPr txBox="1"/>
          <p:nvPr/>
        </p:nvSpPr>
        <p:spPr>
          <a:xfrm>
            <a:off x="9391849" y="1613768"/>
            <a:ext cx="384628" cy="3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D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2D363012-A973-3D38-D7E3-B717E6F6F584}"/>
              </a:ext>
            </a:extLst>
          </p:cNvPr>
          <p:cNvSpPr txBox="1"/>
          <p:nvPr/>
        </p:nvSpPr>
        <p:spPr>
          <a:xfrm>
            <a:off x="4891179" y="2860199"/>
            <a:ext cx="384628" cy="3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D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86466D9F-2F29-F42C-01D5-97876ADE2966}"/>
              </a:ext>
            </a:extLst>
          </p:cNvPr>
          <p:cNvSpPr txBox="1"/>
          <p:nvPr/>
        </p:nvSpPr>
        <p:spPr>
          <a:xfrm>
            <a:off x="3828951" y="2542069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30 %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E749703C-D7E4-87BD-EAA1-8C953708F504}"/>
              </a:ext>
            </a:extLst>
          </p:cNvPr>
          <p:cNvSpPr txBox="1"/>
          <p:nvPr/>
        </p:nvSpPr>
        <p:spPr>
          <a:xfrm>
            <a:off x="4012378" y="2866654"/>
            <a:ext cx="384628" cy="3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C</a:t>
            </a:r>
          </a:p>
        </p:txBody>
      </p:sp>
      <p:cxnSp>
        <p:nvCxnSpPr>
          <p:cNvPr id="83" name="Gerade Verbindung 82">
            <a:extLst>
              <a:ext uri="{FF2B5EF4-FFF2-40B4-BE49-F238E27FC236}">
                <a16:creationId xmlns:a16="http://schemas.microsoft.com/office/drawing/2014/main" id="{8C513524-C42C-7217-226C-2332D9A07E73}"/>
              </a:ext>
            </a:extLst>
          </p:cNvPr>
          <p:cNvCxnSpPr>
            <a:cxnSpLocks/>
          </p:cNvCxnSpPr>
          <p:nvPr/>
        </p:nvCxnSpPr>
        <p:spPr>
          <a:xfrm flipV="1">
            <a:off x="3298227" y="3241353"/>
            <a:ext cx="0" cy="36648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feld 83">
            <a:extLst>
              <a:ext uri="{FF2B5EF4-FFF2-40B4-BE49-F238E27FC236}">
                <a16:creationId xmlns:a16="http://schemas.microsoft.com/office/drawing/2014/main" id="{0EABC713-50B0-A566-7505-4F7DB42B82A0}"/>
              </a:ext>
            </a:extLst>
          </p:cNvPr>
          <p:cNvSpPr txBox="1"/>
          <p:nvPr/>
        </p:nvSpPr>
        <p:spPr>
          <a:xfrm>
            <a:off x="2923256" y="2545544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50 %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676163F4-B186-4227-79C6-0CFD8732AED7}"/>
              </a:ext>
            </a:extLst>
          </p:cNvPr>
          <p:cNvSpPr txBox="1"/>
          <p:nvPr/>
        </p:nvSpPr>
        <p:spPr>
          <a:xfrm>
            <a:off x="3115718" y="2873403"/>
            <a:ext cx="384628" cy="3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</a:p>
        </p:txBody>
      </p:sp>
      <p:cxnSp>
        <p:nvCxnSpPr>
          <p:cNvPr id="86" name="Gerade Verbindung 85">
            <a:extLst>
              <a:ext uri="{FF2B5EF4-FFF2-40B4-BE49-F238E27FC236}">
                <a16:creationId xmlns:a16="http://schemas.microsoft.com/office/drawing/2014/main" id="{0DB0F1E7-73C5-DAD0-1739-C26B72DBA64D}"/>
              </a:ext>
            </a:extLst>
          </p:cNvPr>
          <p:cNvCxnSpPr>
            <a:cxnSpLocks/>
          </p:cNvCxnSpPr>
          <p:nvPr/>
        </p:nvCxnSpPr>
        <p:spPr>
          <a:xfrm flipH="1" flipV="1">
            <a:off x="764779" y="2717149"/>
            <a:ext cx="0" cy="1854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feld 86">
            <a:extLst>
              <a:ext uri="{FF2B5EF4-FFF2-40B4-BE49-F238E27FC236}">
                <a16:creationId xmlns:a16="http://schemas.microsoft.com/office/drawing/2014/main" id="{3FD3610B-AB6E-D2E7-8B54-91A6CAD4D035}"/>
              </a:ext>
            </a:extLst>
          </p:cNvPr>
          <p:cNvSpPr txBox="1"/>
          <p:nvPr/>
        </p:nvSpPr>
        <p:spPr>
          <a:xfrm>
            <a:off x="567717" y="2328388"/>
            <a:ext cx="384628" cy="3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</a:p>
        </p:txBody>
      </p:sp>
      <p:cxnSp>
        <p:nvCxnSpPr>
          <p:cNvPr id="88" name="Gerade Verbindung 87">
            <a:extLst>
              <a:ext uri="{FF2B5EF4-FFF2-40B4-BE49-F238E27FC236}">
                <a16:creationId xmlns:a16="http://schemas.microsoft.com/office/drawing/2014/main" id="{A4D18454-3AA2-43B5-F1B5-2ADF959D214C}"/>
              </a:ext>
            </a:extLst>
          </p:cNvPr>
          <p:cNvCxnSpPr>
            <a:cxnSpLocks/>
          </p:cNvCxnSpPr>
          <p:nvPr/>
        </p:nvCxnSpPr>
        <p:spPr>
          <a:xfrm flipH="1" flipV="1">
            <a:off x="1486343" y="2713294"/>
            <a:ext cx="0" cy="1854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16BCB0B7-9F31-B280-D2B7-79EC8457BE4A}"/>
              </a:ext>
            </a:extLst>
          </p:cNvPr>
          <p:cNvSpPr txBox="1"/>
          <p:nvPr/>
        </p:nvSpPr>
        <p:spPr>
          <a:xfrm>
            <a:off x="992858" y="1982968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20 %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FAD37E98-5CBD-E894-F44E-44D26507780E}"/>
              </a:ext>
            </a:extLst>
          </p:cNvPr>
          <p:cNvSpPr txBox="1"/>
          <p:nvPr/>
        </p:nvSpPr>
        <p:spPr>
          <a:xfrm>
            <a:off x="1289281" y="2324533"/>
            <a:ext cx="384628" cy="3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C</a:t>
            </a:r>
          </a:p>
        </p:txBody>
      </p:sp>
      <p:cxnSp>
        <p:nvCxnSpPr>
          <p:cNvPr id="91" name="Gerade Verbindung 90">
            <a:extLst>
              <a:ext uri="{FF2B5EF4-FFF2-40B4-BE49-F238E27FC236}">
                <a16:creationId xmlns:a16="http://schemas.microsoft.com/office/drawing/2014/main" id="{7FDA5C67-A35E-DD27-B98F-AE786CB06D45}"/>
              </a:ext>
            </a:extLst>
          </p:cNvPr>
          <p:cNvCxnSpPr>
            <a:cxnSpLocks/>
          </p:cNvCxnSpPr>
          <p:nvPr/>
        </p:nvCxnSpPr>
        <p:spPr>
          <a:xfrm flipH="1" flipV="1">
            <a:off x="2129736" y="2713294"/>
            <a:ext cx="0" cy="1854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feld 91">
            <a:extLst>
              <a:ext uri="{FF2B5EF4-FFF2-40B4-BE49-F238E27FC236}">
                <a16:creationId xmlns:a16="http://schemas.microsoft.com/office/drawing/2014/main" id="{148FECF9-E018-FA97-C97F-E11391BC7421}"/>
              </a:ext>
            </a:extLst>
          </p:cNvPr>
          <p:cNvSpPr txBox="1"/>
          <p:nvPr/>
        </p:nvSpPr>
        <p:spPr>
          <a:xfrm>
            <a:off x="1636251" y="1982968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20 %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7226A754-99DC-0140-A13A-AD6ADDEC8668}"/>
              </a:ext>
            </a:extLst>
          </p:cNvPr>
          <p:cNvSpPr txBox="1"/>
          <p:nvPr/>
        </p:nvSpPr>
        <p:spPr>
          <a:xfrm>
            <a:off x="1932674" y="2324533"/>
            <a:ext cx="384628" cy="3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D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544785F-9A16-0CFD-AD3C-6570F8071859}"/>
              </a:ext>
            </a:extLst>
          </p:cNvPr>
          <p:cNvSpPr txBox="1"/>
          <p:nvPr/>
        </p:nvSpPr>
        <p:spPr>
          <a:xfrm>
            <a:off x="271294" y="1986823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60 %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7987C02-165F-7CE9-ED2A-78547BB81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Reddig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B220D5B8-B9F4-3E04-F660-E97BCCE02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8D5D9C05-4C90-7D85-57CA-365DF3B5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D91998-79B9-2549-A9BA-720689E95FB5}" type="slidenum">
              <a:rPr lang="de-DE" sz="1400" smtClean="0">
                <a:latin typeface="Arial Narrow" panose="020B0604020202020204" pitchFamily="34" charset="0"/>
                <a:cs typeface="Arial Narrow" panose="020B0604020202020204" pitchFamily="34" charset="0"/>
              </a:rPr>
              <a:t>14</a:t>
            </a:fld>
            <a:endParaRPr lang="de-DE" sz="14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5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6" grpId="0" animBg="1"/>
      <p:bldP spid="27" grpId="0"/>
      <p:bldP spid="28" grpId="0"/>
      <p:bldP spid="29" grpId="0" animBg="1"/>
      <p:bldP spid="31" grpId="0"/>
      <p:bldP spid="36" grpId="0"/>
      <p:bldP spid="37" grpId="0"/>
      <p:bldP spid="38" grpId="0"/>
      <p:bldP spid="39" grpId="0" animBg="1"/>
      <p:bldP spid="40" grpId="0" animBg="1"/>
      <p:bldP spid="41" grpId="0"/>
      <p:bldP spid="66" grpId="0"/>
      <p:bldP spid="67" grpId="0"/>
      <p:bldP spid="71" grpId="0"/>
      <p:bldP spid="72" grpId="0"/>
      <p:bldP spid="73" grpId="0"/>
      <p:bldP spid="75" grpId="0"/>
      <p:bldP spid="77" grpId="0"/>
      <p:bldP spid="78" grpId="0"/>
      <p:bldP spid="79" grpId="0"/>
      <p:bldP spid="80" grpId="0"/>
      <p:bldP spid="81" grpId="0"/>
      <p:bldP spid="82" grpId="0"/>
      <p:bldP spid="84" grpId="0"/>
      <p:bldP spid="85" grpId="0"/>
      <p:bldP spid="87" grpId="0"/>
      <p:bldP spid="89" grpId="0"/>
      <p:bldP spid="90" grpId="0"/>
      <p:bldP spid="92" grpId="0"/>
      <p:bldP spid="9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9787109-A9E5-777C-B82E-F377FAF5D9C2}"/>
              </a:ext>
            </a:extLst>
          </p:cNvPr>
          <p:cNvSpPr txBox="1"/>
          <p:nvPr/>
        </p:nvSpPr>
        <p:spPr>
          <a:xfrm>
            <a:off x="477078" y="450574"/>
            <a:ext cx="109065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4.	Nur mittelbare Beherrschung des Besitzunternehmens (II)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5F891A0-0BF2-70C4-47E8-6EB53D6E3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47" y="1142955"/>
            <a:ext cx="4528800" cy="168141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1B5D446-B353-89FA-25C9-DBBF38B1099B}"/>
              </a:ext>
            </a:extLst>
          </p:cNvPr>
          <p:cNvSpPr txBox="1"/>
          <p:nvPr/>
        </p:nvSpPr>
        <p:spPr>
          <a:xfrm>
            <a:off x="477078" y="3239610"/>
            <a:ext cx="1109207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IV R 7/18: 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keine erweiterte gewstl. Kürzung, wenn Vermietung iRe. Betriebsaufspaltung (wie IV R 31/19)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Beherrschungsidentität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Personengruppe BCD beherrscht einerseits BetriebsGes. (KG II)…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…andererseits BesitzGes. (KG I) 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unmittelbar: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100 % Kommanditbeteiligung (50:30:20)</a:t>
            </a:r>
          </a:p>
          <a:p>
            <a:pPr lvl="1"/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mittelbar: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100 % Beherrschung der Kompl.-GmbH (60:20:20)</a:t>
            </a:r>
          </a:p>
          <a:p>
            <a:pPr lvl="1"/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Folge: 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(un-)mittelbare Beherrschung der gesamten BesitzGes.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B7B4C688-DD57-50A0-BB4D-A7B26BE64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Reddig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670687-08E2-4D82-1C24-818A0B495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5A04B10-4A5F-55EF-653C-E4B44725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D91998-79B9-2549-A9BA-720689E95FB5}" type="slidenum">
              <a:rPr lang="de-DE" sz="1400" smtClean="0">
                <a:latin typeface="Arial Narrow" panose="020B0604020202020204" pitchFamily="34" charset="0"/>
                <a:cs typeface="Arial Narrow" panose="020B0604020202020204" pitchFamily="34" charset="0"/>
              </a:rPr>
              <a:t>15</a:t>
            </a:fld>
            <a:endParaRPr lang="de-DE" sz="14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3FEFEF3-BEE1-FF2E-507B-2B50597A7B3B}"/>
              </a:ext>
            </a:extLst>
          </p:cNvPr>
          <p:cNvSpPr txBox="1"/>
          <p:nvPr/>
        </p:nvSpPr>
        <p:spPr>
          <a:xfrm>
            <a:off x="7841973" y="5510219"/>
            <a:ext cx="3316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Warum kommt es darauf an?</a:t>
            </a:r>
          </a:p>
        </p:txBody>
      </p:sp>
    </p:spTree>
    <p:extLst>
      <p:ext uri="{BB962C8B-B14F-4D97-AF65-F5344CB8AC3E}">
        <p14:creationId xmlns:p14="http://schemas.microsoft.com/office/powerpoint/2010/main" val="363505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9787109-A9E5-777C-B82E-F377FAF5D9C2}"/>
              </a:ext>
            </a:extLst>
          </p:cNvPr>
          <p:cNvSpPr txBox="1"/>
          <p:nvPr/>
        </p:nvSpPr>
        <p:spPr>
          <a:xfrm>
            <a:off x="477078" y="450574"/>
            <a:ext cx="109065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4.	Nur mittelbare Beherrschung des Besitzunternehmens (III)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5F891A0-0BF2-70C4-47E8-6EB53D6E3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47" y="1142955"/>
            <a:ext cx="4528800" cy="168141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1B5D446-B353-89FA-25C9-DBBF38B1099B}"/>
              </a:ext>
            </a:extLst>
          </p:cNvPr>
          <p:cNvSpPr txBox="1"/>
          <p:nvPr/>
        </p:nvSpPr>
        <p:spPr>
          <a:xfrm>
            <a:off x="477077" y="3239610"/>
            <a:ext cx="1146313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itchFamily="2" charset="2"/>
              <a:buChar char="-"/>
            </a:pP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BFH früher: 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mittelbare Beteiligung über eine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KapGes.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begründet keine Beherrschung der Besitz-PersGes.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Durchgriffsverbot</a:t>
            </a:r>
          </a:p>
          <a:p>
            <a:pPr lvl="1"/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rechtl. Selbständigkeit der KapGes. ("Abschirmwirkung")</a:t>
            </a:r>
          </a:p>
          <a:p>
            <a:pPr lvl="1"/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IV R 7/18: 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mittelbare Beteiligung über eine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KapGes.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kann Beherrschung einer Besitz-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PersGes. 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begründen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Gleichbehandlung von Betriebs- u. BesitzGes.</a:t>
            </a:r>
          </a:p>
          <a:p>
            <a:pPr lvl="1"/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ertragsteuerl. Durchgriffsverbot unbeachtlich</a:t>
            </a:r>
          </a:p>
          <a:p>
            <a:pPr lvl="1"/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Ergebnis IV R 7/18: 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personelle Verflechtung u. Betriebsaufspaltung (+) 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E36650EB-C33B-EB36-AF9C-1BE358C2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Reddig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ABEEE9-B19C-22A5-8471-88FD49A48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FF848647-F0E5-FAB7-D53F-0F431266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D91998-79B9-2549-A9BA-720689E95FB5}" type="slidenum">
              <a:rPr lang="de-DE" sz="1400" smtClean="0">
                <a:latin typeface="Arial Narrow" panose="020B0604020202020204" pitchFamily="34" charset="0"/>
                <a:cs typeface="Arial Narrow" panose="020B0604020202020204" pitchFamily="34" charset="0"/>
              </a:rPr>
              <a:t>16</a:t>
            </a:fld>
            <a:endParaRPr lang="de-DE" sz="14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9787109-A9E5-777C-B82E-F377FAF5D9C2}"/>
              </a:ext>
            </a:extLst>
          </p:cNvPr>
          <p:cNvSpPr txBox="1"/>
          <p:nvPr/>
        </p:nvSpPr>
        <p:spPr>
          <a:xfrm>
            <a:off x="477078" y="450574"/>
            <a:ext cx="109065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4.	Nur mittelbare Beherrschung des Besitzunternehmens (IV)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5F891A0-0BF2-70C4-47E8-6EB53D6E3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47" y="1142955"/>
            <a:ext cx="4528800" cy="168141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1B5D446-B353-89FA-25C9-DBBF38B1099B}"/>
              </a:ext>
            </a:extLst>
          </p:cNvPr>
          <p:cNvSpPr txBox="1"/>
          <p:nvPr/>
        </p:nvSpPr>
        <p:spPr>
          <a:xfrm>
            <a:off x="477078" y="3239610"/>
            <a:ext cx="1142463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itchFamily="2" charset="2"/>
              <a:buChar char="-"/>
            </a:pP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FinVerw.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gewährt für Besitz-PersGes. Vertrauensschutz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bis 31.12.2023 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(BMF v. 21.11.2022)</a:t>
            </a:r>
          </a:p>
          <a:p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    = § 176 I S. 1 Nr. 3 AO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Umstrukturierung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der Besitz-PersGes. in eine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KapGes.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(weiterhin Abschirmwirkung | BFH I R 111/78)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zwar Gewerblichkeit kraft Rechtsform (§ 8 II KStG)</a:t>
            </a:r>
          </a:p>
          <a:p>
            <a:pPr lvl="1"/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aber erweiterte Kürzung gem. § 9 Nr. 1 S. 2 GewStG 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7B962E3C-4CF5-8EF9-566F-8881E336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Reddig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F64F50-AAE6-17EB-EA7D-3545FACF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67E25C59-8A26-B6BD-805D-40D1B89E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D91998-79B9-2549-A9BA-720689E95FB5}" type="slidenum">
              <a:rPr lang="de-DE" sz="1400" smtClean="0">
                <a:latin typeface="Arial Narrow" panose="020B0604020202020204" pitchFamily="34" charset="0"/>
                <a:cs typeface="Arial Narrow" panose="020B0604020202020204" pitchFamily="34" charset="0"/>
              </a:rPr>
              <a:t>17</a:t>
            </a:fld>
            <a:endParaRPr lang="de-DE" sz="14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5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9787109-A9E5-777C-B82E-F377FAF5D9C2}"/>
              </a:ext>
            </a:extLst>
          </p:cNvPr>
          <p:cNvSpPr txBox="1"/>
          <p:nvPr/>
        </p:nvSpPr>
        <p:spPr>
          <a:xfrm>
            <a:off x="477078" y="450574"/>
            <a:ext cx="109065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4.	Nur mittelbare Beherrschung des Besitzunternehmens (V)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EA92010E-F457-CCB7-7729-88ABB791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Reddig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7F9E30-575E-9D4C-3A82-CDA098574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85D4EE8-F8CB-5F27-40D5-B7794240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D91998-79B9-2549-A9BA-720689E95FB5}" type="slidenum">
              <a:rPr lang="de-DE" sz="1400" smtClean="0">
                <a:latin typeface="Arial Narrow" panose="020B0604020202020204" pitchFamily="34" charset="0"/>
                <a:cs typeface="Arial Narrow" panose="020B0604020202020204" pitchFamily="34" charset="0"/>
              </a:rPr>
              <a:t>18</a:t>
            </a:fld>
            <a:endParaRPr lang="de-DE" sz="14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0B5B84C-A55E-4978-CB93-615713CCB0A9}"/>
              </a:ext>
            </a:extLst>
          </p:cNvPr>
          <p:cNvSpPr/>
          <p:nvPr/>
        </p:nvSpPr>
        <p:spPr>
          <a:xfrm>
            <a:off x="1325219" y="3909391"/>
            <a:ext cx="3029068" cy="127220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GmbH I</a:t>
            </a:r>
          </a:p>
        </p:txBody>
      </p:sp>
      <p:pic>
        <p:nvPicPr>
          <p:cNvPr id="7" name="Grafik 85">
            <a:extLst>
              <a:ext uri="{FF2B5EF4-FFF2-40B4-BE49-F238E27FC236}">
                <a16:creationId xmlns:a16="http://schemas.microsoft.com/office/drawing/2014/main" id="{CBF62704-B928-7EAA-B6C0-684FD3C05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875" y="4283451"/>
            <a:ext cx="456150" cy="524088"/>
          </a:xfrm>
          <a:prstGeom prst="rect">
            <a:avLst/>
          </a:prstGeom>
          <a:effectLst/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2D363B7-457F-612A-FAC1-C8B558C8177C}"/>
              </a:ext>
            </a:extLst>
          </p:cNvPr>
          <p:cNvSpPr txBox="1"/>
          <p:nvPr/>
        </p:nvSpPr>
        <p:spPr>
          <a:xfrm>
            <a:off x="4354288" y="4066432"/>
            <a:ext cx="2801886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200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Vermietung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87BA034-9B3D-3A3B-9982-B35DB9EDA6BB}"/>
              </a:ext>
            </a:extLst>
          </p:cNvPr>
          <p:cNvCxnSpPr>
            <a:cxnSpLocks/>
          </p:cNvCxnSpPr>
          <p:nvPr/>
        </p:nvCxnSpPr>
        <p:spPr>
          <a:xfrm>
            <a:off x="4354287" y="4596069"/>
            <a:ext cx="2801887" cy="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64CF6BD5-621C-5C5B-3BDC-EF31410963B8}"/>
              </a:ext>
            </a:extLst>
          </p:cNvPr>
          <p:cNvSpPr txBox="1"/>
          <p:nvPr/>
        </p:nvSpPr>
        <p:spPr>
          <a:xfrm>
            <a:off x="477076" y="5571988"/>
            <a:ext cx="117149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keine Betriebsaufspaltung: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GmbH I können weder die Anteile von ABC an der GmbH II noch die damit verbundene Beherrschungsfunktion zugerechnet werden (BFH I. Senat / BMF)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D923F1EA-36E6-8C44-204E-A732AB4590F2}"/>
              </a:ext>
            </a:extLst>
          </p:cNvPr>
          <p:cNvSpPr/>
          <p:nvPr/>
        </p:nvSpPr>
        <p:spPr>
          <a:xfrm>
            <a:off x="7156174" y="3909391"/>
            <a:ext cx="3029068" cy="127229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GmbH II</a:t>
            </a:r>
          </a:p>
        </p:txBody>
      </p:sp>
      <p:cxnSp>
        <p:nvCxnSpPr>
          <p:cNvPr id="52" name="Gerade Verbindung 51">
            <a:extLst>
              <a:ext uri="{FF2B5EF4-FFF2-40B4-BE49-F238E27FC236}">
                <a16:creationId xmlns:a16="http://schemas.microsoft.com/office/drawing/2014/main" id="{D01A20BE-15F0-BA6D-0B12-7EF714E052EB}"/>
              </a:ext>
            </a:extLst>
          </p:cNvPr>
          <p:cNvCxnSpPr/>
          <p:nvPr/>
        </p:nvCxnSpPr>
        <p:spPr>
          <a:xfrm flipV="1">
            <a:off x="9671938" y="3546982"/>
            <a:ext cx="0" cy="36648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>
            <a:extLst>
              <a:ext uri="{FF2B5EF4-FFF2-40B4-BE49-F238E27FC236}">
                <a16:creationId xmlns:a16="http://schemas.microsoft.com/office/drawing/2014/main" id="{4207920E-3942-5538-5681-35FB0E1AC0AE}"/>
              </a:ext>
            </a:extLst>
          </p:cNvPr>
          <p:cNvSpPr txBox="1"/>
          <p:nvPr/>
        </p:nvSpPr>
        <p:spPr>
          <a:xfrm>
            <a:off x="9198272" y="2848393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20%</a:t>
            </a:r>
          </a:p>
        </p:txBody>
      </p: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03738A44-22E9-E816-E87C-972A80EB2892}"/>
              </a:ext>
            </a:extLst>
          </p:cNvPr>
          <p:cNvCxnSpPr>
            <a:cxnSpLocks/>
          </p:cNvCxnSpPr>
          <p:nvPr/>
        </p:nvCxnSpPr>
        <p:spPr>
          <a:xfrm flipV="1">
            <a:off x="8773466" y="3546982"/>
            <a:ext cx="0" cy="36648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>
            <a:extLst>
              <a:ext uri="{FF2B5EF4-FFF2-40B4-BE49-F238E27FC236}">
                <a16:creationId xmlns:a16="http://schemas.microsoft.com/office/drawing/2014/main" id="{4B6FD3FD-656D-3A1D-4448-F4A55F09FC7E}"/>
              </a:ext>
            </a:extLst>
          </p:cNvPr>
          <p:cNvSpPr txBox="1"/>
          <p:nvPr/>
        </p:nvSpPr>
        <p:spPr>
          <a:xfrm>
            <a:off x="9472919" y="3158939"/>
            <a:ext cx="384628" cy="3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C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15A550DF-8B6B-ACA5-604E-C12E2743A817}"/>
              </a:ext>
            </a:extLst>
          </p:cNvPr>
          <p:cNvSpPr txBox="1"/>
          <p:nvPr/>
        </p:nvSpPr>
        <p:spPr>
          <a:xfrm>
            <a:off x="8410691" y="2840809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30 %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62FFC8E4-ADC9-339E-AEE8-271AB4DE0CC0}"/>
              </a:ext>
            </a:extLst>
          </p:cNvPr>
          <p:cNvSpPr txBox="1"/>
          <p:nvPr/>
        </p:nvSpPr>
        <p:spPr>
          <a:xfrm>
            <a:off x="8594118" y="3165394"/>
            <a:ext cx="384628" cy="3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</a:p>
        </p:txBody>
      </p: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98CC4178-75BF-6F5D-E005-2E807B6EB04B}"/>
              </a:ext>
            </a:extLst>
          </p:cNvPr>
          <p:cNvCxnSpPr>
            <a:cxnSpLocks/>
          </p:cNvCxnSpPr>
          <p:nvPr/>
        </p:nvCxnSpPr>
        <p:spPr>
          <a:xfrm flipV="1">
            <a:off x="7879967" y="3540093"/>
            <a:ext cx="0" cy="36648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>
            <a:extLst>
              <a:ext uri="{FF2B5EF4-FFF2-40B4-BE49-F238E27FC236}">
                <a16:creationId xmlns:a16="http://schemas.microsoft.com/office/drawing/2014/main" id="{EF4C02DE-E80F-AD49-A730-F1D324EB189A}"/>
              </a:ext>
            </a:extLst>
          </p:cNvPr>
          <p:cNvSpPr txBox="1"/>
          <p:nvPr/>
        </p:nvSpPr>
        <p:spPr>
          <a:xfrm>
            <a:off x="7504996" y="2844284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50 %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1D27020E-71F2-B960-E296-AB347B09829B}"/>
              </a:ext>
            </a:extLst>
          </p:cNvPr>
          <p:cNvSpPr txBox="1"/>
          <p:nvPr/>
        </p:nvSpPr>
        <p:spPr>
          <a:xfrm>
            <a:off x="7697458" y="3172143"/>
            <a:ext cx="384628" cy="3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A</a:t>
            </a:r>
          </a:p>
        </p:txBody>
      </p:sp>
      <p:cxnSp>
        <p:nvCxnSpPr>
          <p:cNvPr id="68" name="Gerade Verbindung 67">
            <a:extLst>
              <a:ext uri="{FF2B5EF4-FFF2-40B4-BE49-F238E27FC236}">
                <a16:creationId xmlns:a16="http://schemas.microsoft.com/office/drawing/2014/main" id="{6E819002-0B82-AC0A-EF37-02B8E87CC561}"/>
              </a:ext>
            </a:extLst>
          </p:cNvPr>
          <p:cNvCxnSpPr/>
          <p:nvPr/>
        </p:nvCxnSpPr>
        <p:spPr>
          <a:xfrm flipV="1">
            <a:off x="3761491" y="3540683"/>
            <a:ext cx="0" cy="36648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>
            <a:extLst>
              <a:ext uri="{FF2B5EF4-FFF2-40B4-BE49-F238E27FC236}">
                <a16:creationId xmlns:a16="http://schemas.microsoft.com/office/drawing/2014/main" id="{6E672449-F7B6-5380-92B7-53B4743B90D1}"/>
              </a:ext>
            </a:extLst>
          </p:cNvPr>
          <p:cNvSpPr txBox="1"/>
          <p:nvPr/>
        </p:nvSpPr>
        <p:spPr>
          <a:xfrm>
            <a:off x="3287825" y="2842094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20%</a:t>
            </a:r>
          </a:p>
        </p:txBody>
      </p:sp>
      <p:cxnSp>
        <p:nvCxnSpPr>
          <p:cNvPr id="70" name="Gerade Verbindung 69">
            <a:extLst>
              <a:ext uri="{FF2B5EF4-FFF2-40B4-BE49-F238E27FC236}">
                <a16:creationId xmlns:a16="http://schemas.microsoft.com/office/drawing/2014/main" id="{372E73CB-6441-E1CD-DD4A-97D45F541D77}"/>
              </a:ext>
            </a:extLst>
          </p:cNvPr>
          <p:cNvCxnSpPr>
            <a:cxnSpLocks/>
          </p:cNvCxnSpPr>
          <p:nvPr/>
        </p:nvCxnSpPr>
        <p:spPr>
          <a:xfrm flipV="1">
            <a:off x="2863019" y="3540683"/>
            <a:ext cx="0" cy="36648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>
            <a:extLst>
              <a:ext uri="{FF2B5EF4-FFF2-40B4-BE49-F238E27FC236}">
                <a16:creationId xmlns:a16="http://schemas.microsoft.com/office/drawing/2014/main" id="{7B35DD58-90E2-FB1B-CAE1-85F6330AD39E}"/>
              </a:ext>
            </a:extLst>
          </p:cNvPr>
          <p:cNvSpPr txBox="1"/>
          <p:nvPr/>
        </p:nvSpPr>
        <p:spPr>
          <a:xfrm>
            <a:off x="3562472" y="3152640"/>
            <a:ext cx="384628" cy="3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C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713CFF56-BF47-BFC1-CDB3-ABCFCCB06BB0}"/>
              </a:ext>
            </a:extLst>
          </p:cNvPr>
          <p:cNvSpPr txBox="1"/>
          <p:nvPr/>
        </p:nvSpPr>
        <p:spPr>
          <a:xfrm>
            <a:off x="2500244" y="2834510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30 %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A0EE86EC-BF06-B9B0-806B-4739FD7AAF4D}"/>
              </a:ext>
            </a:extLst>
          </p:cNvPr>
          <p:cNvSpPr txBox="1"/>
          <p:nvPr/>
        </p:nvSpPr>
        <p:spPr>
          <a:xfrm>
            <a:off x="2683671" y="3159095"/>
            <a:ext cx="384628" cy="3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</a:p>
        </p:txBody>
      </p:sp>
      <p:cxnSp>
        <p:nvCxnSpPr>
          <p:cNvPr id="74" name="Gerade Verbindung 73">
            <a:extLst>
              <a:ext uri="{FF2B5EF4-FFF2-40B4-BE49-F238E27FC236}">
                <a16:creationId xmlns:a16="http://schemas.microsoft.com/office/drawing/2014/main" id="{2B1ABDDD-9207-229A-22C7-C18FA415A1F0}"/>
              </a:ext>
            </a:extLst>
          </p:cNvPr>
          <p:cNvCxnSpPr>
            <a:cxnSpLocks/>
          </p:cNvCxnSpPr>
          <p:nvPr/>
        </p:nvCxnSpPr>
        <p:spPr>
          <a:xfrm flipV="1">
            <a:off x="1969520" y="3533794"/>
            <a:ext cx="0" cy="36648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>
            <a:extLst>
              <a:ext uri="{FF2B5EF4-FFF2-40B4-BE49-F238E27FC236}">
                <a16:creationId xmlns:a16="http://schemas.microsoft.com/office/drawing/2014/main" id="{AC8AA4F9-67CB-D62E-6D52-C69402B07DC7}"/>
              </a:ext>
            </a:extLst>
          </p:cNvPr>
          <p:cNvSpPr txBox="1"/>
          <p:nvPr/>
        </p:nvSpPr>
        <p:spPr>
          <a:xfrm>
            <a:off x="1594549" y="2837985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50 %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CA4EBAA3-DF31-D7F4-D241-F459A5AD4D63}"/>
              </a:ext>
            </a:extLst>
          </p:cNvPr>
          <p:cNvSpPr txBox="1"/>
          <p:nvPr/>
        </p:nvSpPr>
        <p:spPr>
          <a:xfrm>
            <a:off x="1787011" y="3165844"/>
            <a:ext cx="384628" cy="3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9243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9787109-A9E5-777C-B82E-F377FAF5D9C2}"/>
              </a:ext>
            </a:extLst>
          </p:cNvPr>
          <p:cNvSpPr txBox="1"/>
          <p:nvPr/>
        </p:nvSpPr>
        <p:spPr>
          <a:xfrm>
            <a:off x="477078" y="450574"/>
            <a:ext cx="109065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4.	Nur mittelbare Beherrschung des Besitzunternehmens (VI)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EA92010E-F457-CCB7-7729-88ABB791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Reddig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7F9E30-575E-9D4C-3A82-CDA098574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85D4EE8-F8CB-5F27-40D5-B7794240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D91998-79B9-2549-A9BA-720689E95FB5}" type="slidenum">
              <a:rPr lang="de-DE" sz="1400" smtClean="0">
                <a:latin typeface="Arial Narrow" panose="020B0604020202020204" pitchFamily="34" charset="0"/>
                <a:cs typeface="Arial Narrow" panose="020B0604020202020204" pitchFamily="34" charset="0"/>
              </a:rPr>
              <a:t>19</a:t>
            </a:fld>
            <a:endParaRPr lang="de-DE" sz="14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0B5B84C-A55E-4978-CB93-615713CCB0A9}"/>
              </a:ext>
            </a:extLst>
          </p:cNvPr>
          <p:cNvSpPr/>
          <p:nvPr/>
        </p:nvSpPr>
        <p:spPr>
          <a:xfrm>
            <a:off x="1325219" y="3909391"/>
            <a:ext cx="3029068" cy="127220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GmbH I</a:t>
            </a:r>
          </a:p>
        </p:txBody>
      </p:sp>
      <p:pic>
        <p:nvPicPr>
          <p:cNvPr id="7" name="Grafik 85">
            <a:extLst>
              <a:ext uri="{FF2B5EF4-FFF2-40B4-BE49-F238E27FC236}">
                <a16:creationId xmlns:a16="http://schemas.microsoft.com/office/drawing/2014/main" id="{CBF62704-B928-7EAA-B6C0-684FD3C05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875" y="4283451"/>
            <a:ext cx="456150" cy="524088"/>
          </a:xfrm>
          <a:prstGeom prst="rect">
            <a:avLst/>
          </a:prstGeom>
          <a:effectLst/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3A4FC7FC-6BC5-A5BB-0B4F-847E320A5424}"/>
              </a:ext>
            </a:extLst>
          </p:cNvPr>
          <p:cNvSpPr/>
          <p:nvPr/>
        </p:nvSpPr>
        <p:spPr>
          <a:xfrm>
            <a:off x="1325219" y="2292900"/>
            <a:ext cx="3029068" cy="127229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GmbH III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D363B7-457F-612A-FAC1-C8B558C8177C}"/>
              </a:ext>
            </a:extLst>
          </p:cNvPr>
          <p:cNvSpPr txBox="1"/>
          <p:nvPr/>
        </p:nvSpPr>
        <p:spPr>
          <a:xfrm>
            <a:off x="4354288" y="4066432"/>
            <a:ext cx="2801886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200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Vermietung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87BA034-9B3D-3A3B-9982-B35DB9EDA6BB}"/>
              </a:ext>
            </a:extLst>
          </p:cNvPr>
          <p:cNvCxnSpPr>
            <a:cxnSpLocks/>
          </p:cNvCxnSpPr>
          <p:nvPr/>
        </p:nvCxnSpPr>
        <p:spPr>
          <a:xfrm>
            <a:off x="4354287" y="4596069"/>
            <a:ext cx="2801887" cy="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401C76E-3880-860D-B7BE-102F69BFAFA7}"/>
              </a:ext>
            </a:extLst>
          </p:cNvPr>
          <p:cNvCxnSpPr>
            <a:stCxn id="10" idx="2"/>
            <a:endCxn id="6" idx="0"/>
          </p:cNvCxnSpPr>
          <p:nvPr/>
        </p:nvCxnSpPr>
        <p:spPr>
          <a:xfrm>
            <a:off x="2839753" y="3565199"/>
            <a:ext cx="0" cy="3441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E4DD26A0-D75F-5493-D8F1-DF8DCA484DB0}"/>
              </a:ext>
            </a:extLst>
          </p:cNvPr>
          <p:cNvSpPr txBox="1"/>
          <p:nvPr/>
        </p:nvSpPr>
        <p:spPr>
          <a:xfrm>
            <a:off x="2839753" y="3550685"/>
            <a:ext cx="84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100 %</a:t>
            </a:r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A65D5FDD-5832-906A-A029-51898F991FFE}"/>
              </a:ext>
            </a:extLst>
          </p:cNvPr>
          <p:cNvCxnSpPr/>
          <p:nvPr/>
        </p:nvCxnSpPr>
        <p:spPr>
          <a:xfrm flipV="1">
            <a:off x="3840983" y="1930491"/>
            <a:ext cx="0" cy="36648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918FDB23-4429-B3BF-81DA-8624A95816AD}"/>
              </a:ext>
            </a:extLst>
          </p:cNvPr>
          <p:cNvSpPr txBox="1"/>
          <p:nvPr/>
        </p:nvSpPr>
        <p:spPr>
          <a:xfrm>
            <a:off x="3367317" y="1231902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20%</a:t>
            </a: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EAEF9F49-D448-6995-1E44-6E39B8F4CE4E}"/>
              </a:ext>
            </a:extLst>
          </p:cNvPr>
          <p:cNvCxnSpPr>
            <a:cxnSpLocks/>
          </p:cNvCxnSpPr>
          <p:nvPr/>
        </p:nvCxnSpPr>
        <p:spPr>
          <a:xfrm flipV="1">
            <a:off x="2942511" y="1930491"/>
            <a:ext cx="0" cy="36648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89E409EF-FAEA-CE1E-5E18-7AEAC9713420}"/>
              </a:ext>
            </a:extLst>
          </p:cNvPr>
          <p:cNvSpPr txBox="1"/>
          <p:nvPr/>
        </p:nvSpPr>
        <p:spPr>
          <a:xfrm>
            <a:off x="3641964" y="1542448"/>
            <a:ext cx="384628" cy="3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C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AE79353-E94A-F81D-D964-2DCAE9BC0B2E}"/>
              </a:ext>
            </a:extLst>
          </p:cNvPr>
          <p:cNvSpPr txBox="1"/>
          <p:nvPr/>
        </p:nvSpPr>
        <p:spPr>
          <a:xfrm>
            <a:off x="2579736" y="1224318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30 %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9C84F18-2A84-8408-22FA-E3CE089C75FB}"/>
              </a:ext>
            </a:extLst>
          </p:cNvPr>
          <p:cNvSpPr txBox="1"/>
          <p:nvPr/>
        </p:nvSpPr>
        <p:spPr>
          <a:xfrm>
            <a:off x="2763163" y="1548903"/>
            <a:ext cx="384628" cy="3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16559104-7F89-4DBC-5C90-544D90A81DF9}"/>
              </a:ext>
            </a:extLst>
          </p:cNvPr>
          <p:cNvCxnSpPr>
            <a:cxnSpLocks/>
          </p:cNvCxnSpPr>
          <p:nvPr/>
        </p:nvCxnSpPr>
        <p:spPr>
          <a:xfrm flipV="1">
            <a:off x="2049012" y="1923602"/>
            <a:ext cx="0" cy="36648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F1DE6D9E-B8D2-CC0E-8659-AEE5905DB226}"/>
              </a:ext>
            </a:extLst>
          </p:cNvPr>
          <p:cNvSpPr txBox="1"/>
          <p:nvPr/>
        </p:nvSpPr>
        <p:spPr>
          <a:xfrm>
            <a:off x="1674041" y="1227793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50 %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349A928-06E5-7F67-9562-01DCD92C6041}"/>
              </a:ext>
            </a:extLst>
          </p:cNvPr>
          <p:cNvSpPr txBox="1"/>
          <p:nvPr/>
        </p:nvSpPr>
        <p:spPr>
          <a:xfrm>
            <a:off x="1866503" y="1555652"/>
            <a:ext cx="384628" cy="3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A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64CF6BD5-621C-5C5B-3BDC-EF31410963B8}"/>
              </a:ext>
            </a:extLst>
          </p:cNvPr>
          <p:cNvSpPr txBox="1"/>
          <p:nvPr/>
        </p:nvSpPr>
        <p:spPr>
          <a:xfrm>
            <a:off x="477076" y="5571988"/>
            <a:ext cx="117149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gleiches Ergebnis bei mittelbaren Strukturen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D923F1EA-36E6-8C44-204E-A732AB4590F2}"/>
              </a:ext>
            </a:extLst>
          </p:cNvPr>
          <p:cNvSpPr/>
          <p:nvPr/>
        </p:nvSpPr>
        <p:spPr>
          <a:xfrm>
            <a:off x="7156174" y="3909391"/>
            <a:ext cx="3029068" cy="127229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GmbH II</a:t>
            </a:r>
          </a:p>
        </p:txBody>
      </p:sp>
      <p:cxnSp>
        <p:nvCxnSpPr>
          <p:cNvPr id="52" name="Gerade Verbindung 51">
            <a:extLst>
              <a:ext uri="{FF2B5EF4-FFF2-40B4-BE49-F238E27FC236}">
                <a16:creationId xmlns:a16="http://schemas.microsoft.com/office/drawing/2014/main" id="{D01A20BE-15F0-BA6D-0B12-7EF714E052EB}"/>
              </a:ext>
            </a:extLst>
          </p:cNvPr>
          <p:cNvCxnSpPr/>
          <p:nvPr/>
        </p:nvCxnSpPr>
        <p:spPr>
          <a:xfrm flipV="1">
            <a:off x="9671938" y="3546982"/>
            <a:ext cx="0" cy="36648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>
            <a:extLst>
              <a:ext uri="{FF2B5EF4-FFF2-40B4-BE49-F238E27FC236}">
                <a16:creationId xmlns:a16="http://schemas.microsoft.com/office/drawing/2014/main" id="{4207920E-3942-5538-5681-35FB0E1AC0AE}"/>
              </a:ext>
            </a:extLst>
          </p:cNvPr>
          <p:cNvSpPr txBox="1"/>
          <p:nvPr/>
        </p:nvSpPr>
        <p:spPr>
          <a:xfrm>
            <a:off x="9198272" y="2848393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20%</a:t>
            </a:r>
          </a:p>
        </p:txBody>
      </p: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03738A44-22E9-E816-E87C-972A80EB2892}"/>
              </a:ext>
            </a:extLst>
          </p:cNvPr>
          <p:cNvCxnSpPr>
            <a:cxnSpLocks/>
          </p:cNvCxnSpPr>
          <p:nvPr/>
        </p:nvCxnSpPr>
        <p:spPr>
          <a:xfrm flipV="1">
            <a:off x="8773466" y="3546982"/>
            <a:ext cx="0" cy="36648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>
            <a:extLst>
              <a:ext uri="{FF2B5EF4-FFF2-40B4-BE49-F238E27FC236}">
                <a16:creationId xmlns:a16="http://schemas.microsoft.com/office/drawing/2014/main" id="{4B6FD3FD-656D-3A1D-4448-F4A55F09FC7E}"/>
              </a:ext>
            </a:extLst>
          </p:cNvPr>
          <p:cNvSpPr txBox="1"/>
          <p:nvPr/>
        </p:nvSpPr>
        <p:spPr>
          <a:xfrm>
            <a:off x="9472919" y="3158939"/>
            <a:ext cx="384628" cy="3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C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15A550DF-8B6B-ACA5-604E-C12E2743A817}"/>
              </a:ext>
            </a:extLst>
          </p:cNvPr>
          <p:cNvSpPr txBox="1"/>
          <p:nvPr/>
        </p:nvSpPr>
        <p:spPr>
          <a:xfrm>
            <a:off x="8410691" y="2840809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30 %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62FFC8E4-ADC9-339E-AEE8-271AB4DE0CC0}"/>
              </a:ext>
            </a:extLst>
          </p:cNvPr>
          <p:cNvSpPr txBox="1"/>
          <p:nvPr/>
        </p:nvSpPr>
        <p:spPr>
          <a:xfrm>
            <a:off x="8594118" y="3165394"/>
            <a:ext cx="384628" cy="3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</a:p>
        </p:txBody>
      </p: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98CC4178-75BF-6F5D-E005-2E807B6EB04B}"/>
              </a:ext>
            </a:extLst>
          </p:cNvPr>
          <p:cNvCxnSpPr>
            <a:cxnSpLocks/>
          </p:cNvCxnSpPr>
          <p:nvPr/>
        </p:nvCxnSpPr>
        <p:spPr>
          <a:xfrm flipV="1">
            <a:off x="7879967" y="3540093"/>
            <a:ext cx="0" cy="36648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>
            <a:extLst>
              <a:ext uri="{FF2B5EF4-FFF2-40B4-BE49-F238E27FC236}">
                <a16:creationId xmlns:a16="http://schemas.microsoft.com/office/drawing/2014/main" id="{EF4C02DE-E80F-AD49-A730-F1D324EB189A}"/>
              </a:ext>
            </a:extLst>
          </p:cNvPr>
          <p:cNvSpPr txBox="1"/>
          <p:nvPr/>
        </p:nvSpPr>
        <p:spPr>
          <a:xfrm>
            <a:off x="7504996" y="2844284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50 %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1D27020E-71F2-B960-E296-AB347B09829B}"/>
              </a:ext>
            </a:extLst>
          </p:cNvPr>
          <p:cNvSpPr txBox="1"/>
          <p:nvPr/>
        </p:nvSpPr>
        <p:spPr>
          <a:xfrm>
            <a:off x="7697458" y="3172143"/>
            <a:ext cx="384628" cy="3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9422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9787109-A9E5-777C-B82E-F377FAF5D9C2}"/>
              </a:ext>
            </a:extLst>
          </p:cNvPr>
          <p:cNvSpPr txBox="1"/>
          <p:nvPr/>
        </p:nvSpPr>
        <p:spPr>
          <a:xfrm>
            <a:off x="477078" y="450574"/>
            <a:ext cx="109065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Themen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6A8E61D-1865-706E-0065-DC38A70A3FE3}"/>
              </a:ext>
            </a:extLst>
          </p:cNvPr>
          <p:cNvSpPr txBox="1"/>
          <p:nvPr/>
        </p:nvSpPr>
        <p:spPr>
          <a:xfrm>
            <a:off x="477078" y="1233714"/>
            <a:ext cx="115426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1.	Eine kurze Einführung</a:t>
            </a:r>
          </a:p>
          <a:p>
            <a:endParaRPr lang="de-DE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2.	Personelle Verflechtung bei gesellschaftsrechtlichem Patt || Beteiligung Minderjähriger</a:t>
            </a:r>
            <a:b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	(BFH v. 14.4.2021 – X R 5/19)</a:t>
            </a:r>
          </a:p>
          <a:p>
            <a:endParaRPr lang="de-DE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3.	Personelle Verflechtung bei Treuhandbeteiligung</a:t>
            </a:r>
            <a:b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	(BFH v. 20.5.2021 – IV R 31/19)</a:t>
            </a:r>
          </a:p>
          <a:p>
            <a:endParaRPr lang="de-DE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4.	Personelle Verflechtung bei nur mittelbarer Beherrschung des Besitzunternehmens</a:t>
            </a:r>
            <a:b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	(BFH v. 16.9.2021 – IV R 7/18 | BMF v. 21.11.2022)</a:t>
            </a:r>
          </a:p>
          <a:p>
            <a:endParaRPr lang="de-DE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5.	Betriebsaufspaltung "über die Grenze"</a:t>
            </a:r>
          </a:p>
          <a:p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	(BFH v. 17.11.2020 – I R 72/16)</a:t>
            </a:r>
          </a:p>
          <a:p>
            <a:endParaRPr lang="de-DE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6.	Ein kurzes Fazit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057C652E-0A63-F617-7DBD-BEAD6B8A5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Reddig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639C0A9-92C8-E83A-2577-D69070251B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C39EF30A-86D3-E8B7-587E-6B58BCE3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D91998-79B9-2549-A9BA-720689E95FB5}" type="slidenum">
              <a:rPr lang="de-DE" sz="1400" smtClean="0">
                <a:latin typeface="Arial Narrow" panose="020B0604020202020204" pitchFamily="34" charset="0"/>
                <a:cs typeface="Arial Narrow" panose="020B0604020202020204" pitchFamily="34" charset="0"/>
              </a:rPr>
              <a:t>2</a:t>
            </a:fld>
            <a:endParaRPr lang="de-DE" sz="14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7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9787109-A9E5-777C-B82E-F377FAF5D9C2}"/>
              </a:ext>
            </a:extLst>
          </p:cNvPr>
          <p:cNvSpPr txBox="1"/>
          <p:nvPr/>
        </p:nvSpPr>
        <p:spPr>
          <a:xfrm>
            <a:off x="477078" y="450574"/>
            <a:ext cx="109065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4.	Nur mittelbare Beherrschung des Besitzunternehmens (VII)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EA92010E-F457-CCB7-7729-88ABB791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Reddig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7F9E30-575E-9D4C-3A82-CDA098574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85D4EE8-F8CB-5F27-40D5-B7794240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D91998-79B9-2549-A9BA-720689E95FB5}" type="slidenum">
              <a:rPr lang="de-DE" sz="1400" smtClean="0">
                <a:latin typeface="Arial Narrow" panose="020B0604020202020204" pitchFamily="34" charset="0"/>
                <a:cs typeface="Arial Narrow" panose="020B0604020202020204" pitchFamily="34" charset="0"/>
              </a:rPr>
              <a:t>20</a:t>
            </a:fld>
            <a:endParaRPr lang="de-DE" sz="14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0B5B84C-A55E-4978-CB93-615713CCB0A9}"/>
              </a:ext>
            </a:extLst>
          </p:cNvPr>
          <p:cNvSpPr/>
          <p:nvPr/>
        </p:nvSpPr>
        <p:spPr>
          <a:xfrm>
            <a:off x="4300648" y="2156791"/>
            <a:ext cx="3029068" cy="127220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GmbH I</a:t>
            </a:r>
          </a:p>
        </p:txBody>
      </p:sp>
      <p:pic>
        <p:nvPicPr>
          <p:cNvPr id="7" name="Grafik 85">
            <a:extLst>
              <a:ext uri="{FF2B5EF4-FFF2-40B4-BE49-F238E27FC236}">
                <a16:creationId xmlns:a16="http://schemas.microsoft.com/office/drawing/2014/main" id="{CBF62704-B928-7EAA-B6C0-684FD3C05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304" y="2530851"/>
            <a:ext cx="456150" cy="524088"/>
          </a:xfrm>
          <a:prstGeom prst="rect">
            <a:avLst/>
          </a:prstGeom>
          <a:effectLst/>
        </p:spPr>
      </p:pic>
      <p:sp>
        <p:nvSpPr>
          <p:cNvPr id="51" name="Rechteck 50">
            <a:extLst>
              <a:ext uri="{FF2B5EF4-FFF2-40B4-BE49-F238E27FC236}">
                <a16:creationId xmlns:a16="http://schemas.microsoft.com/office/drawing/2014/main" id="{D923F1EA-36E6-8C44-204E-A732AB4590F2}"/>
              </a:ext>
            </a:extLst>
          </p:cNvPr>
          <p:cNvSpPr/>
          <p:nvPr/>
        </p:nvSpPr>
        <p:spPr>
          <a:xfrm>
            <a:off x="4300648" y="3839301"/>
            <a:ext cx="3029068" cy="127229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GmbH II</a:t>
            </a:r>
          </a:p>
        </p:txBody>
      </p:sp>
      <p:cxnSp>
        <p:nvCxnSpPr>
          <p:cNvPr id="68" name="Gerade Verbindung 67">
            <a:extLst>
              <a:ext uri="{FF2B5EF4-FFF2-40B4-BE49-F238E27FC236}">
                <a16:creationId xmlns:a16="http://schemas.microsoft.com/office/drawing/2014/main" id="{6E819002-0B82-AC0A-EF37-02B8E87CC561}"/>
              </a:ext>
            </a:extLst>
          </p:cNvPr>
          <p:cNvCxnSpPr/>
          <p:nvPr/>
        </p:nvCxnSpPr>
        <p:spPr>
          <a:xfrm flipV="1">
            <a:off x="6736920" y="1788083"/>
            <a:ext cx="0" cy="36648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>
            <a:extLst>
              <a:ext uri="{FF2B5EF4-FFF2-40B4-BE49-F238E27FC236}">
                <a16:creationId xmlns:a16="http://schemas.microsoft.com/office/drawing/2014/main" id="{6E672449-F7B6-5380-92B7-53B4743B90D1}"/>
              </a:ext>
            </a:extLst>
          </p:cNvPr>
          <p:cNvSpPr txBox="1"/>
          <p:nvPr/>
        </p:nvSpPr>
        <p:spPr>
          <a:xfrm>
            <a:off x="6263254" y="1089494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20%</a:t>
            </a:r>
          </a:p>
        </p:txBody>
      </p:sp>
      <p:cxnSp>
        <p:nvCxnSpPr>
          <p:cNvPr id="70" name="Gerade Verbindung 69">
            <a:extLst>
              <a:ext uri="{FF2B5EF4-FFF2-40B4-BE49-F238E27FC236}">
                <a16:creationId xmlns:a16="http://schemas.microsoft.com/office/drawing/2014/main" id="{372E73CB-6441-E1CD-DD4A-97D45F541D77}"/>
              </a:ext>
            </a:extLst>
          </p:cNvPr>
          <p:cNvCxnSpPr>
            <a:cxnSpLocks/>
          </p:cNvCxnSpPr>
          <p:nvPr/>
        </p:nvCxnSpPr>
        <p:spPr>
          <a:xfrm flipV="1">
            <a:off x="5838448" y="1788083"/>
            <a:ext cx="0" cy="36648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>
            <a:extLst>
              <a:ext uri="{FF2B5EF4-FFF2-40B4-BE49-F238E27FC236}">
                <a16:creationId xmlns:a16="http://schemas.microsoft.com/office/drawing/2014/main" id="{7B35DD58-90E2-FB1B-CAE1-85F6330AD39E}"/>
              </a:ext>
            </a:extLst>
          </p:cNvPr>
          <p:cNvSpPr txBox="1"/>
          <p:nvPr/>
        </p:nvSpPr>
        <p:spPr>
          <a:xfrm>
            <a:off x="6537901" y="1400040"/>
            <a:ext cx="384628" cy="3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C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713CFF56-BF47-BFC1-CDB3-ABCFCCB06BB0}"/>
              </a:ext>
            </a:extLst>
          </p:cNvPr>
          <p:cNvSpPr txBox="1"/>
          <p:nvPr/>
        </p:nvSpPr>
        <p:spPr>
          <a:xfrm>
            <a:off x="5475673" y="1081910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30 %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A0EE86EC-BF06-B9B0-806B-4739FD7AAF4D}"/>
              </a:ext>
            </a:extLst>
          </p:cNvPr>
          <p:cNvSpPr txBox="1"/>
          <p:nvPr/>
        </p:nvSpPr>
        <p:spPr>
          <a:xfrm>
            <a:off x="5659100" y="1406495"/>
            <a:ext cx="384628" cy="3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</a:p>
        </p:txBody>
      </p:sp>
      <p:cxnSp>
        <p:nvCxnSpPr>
          <p:cNvPr id="74" name="Gerade Verbindung 73">
            <a:extLst>
              <a:ext uri="{FF2B5EF4-FFF2-40B4-BE49-F238E27FC236}">
                <a16:creationId xmlns:a16="http://schemas.microsoft.com/office/drawing/2014/main" id="{2B1ABDDD-9207-229A-22C7-C18FA415A1F0}"/>
              </a:ext>
            </a:extLst>
          </p:cNvPr>
          <p:cNvCxnSpPr>
            <a:cxnSpLocks/>
          </p:cNvCxnSpPr>
          <p:nvPr/>
        </p:nvCxnSpPr>
        <p:spPr>
          <a:xfrm flipV="1">
            <a:off x="4944949" y="1781194"/>
            <a:ext cx="0" cy="36648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>
            <a:extLst>
              <a:ext uri="{FF2B5EF4-FFF2-40B4-BE49-F238E27FC236}">
                <a16:creationId xmlns:a16="http://schemas.microsoft.com/office/drawing/2014/main" id="{AC8AA4F9-67CB-D62E-6D52-C69402B07DC7}"/>
              </a:ext>
            </a:extLst>
          </p:cNvPr>
          <p:cNvSpPr txBox="1"/>
          <p:nvPr/>
        </p:nvSpPr>
        <p:spPr>
          <a:xfrm>
            <a:off x="4569978" y="1085385"/>
            <a:ext cx="9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50 %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CA4EBAA3-DF31-D7F4-D241-F459A5AD4D63}"/>
              </a:ext>
            </a:extLst>
          </p:cNvPr>
          <p:cNvSpPr txBox="1"/>
          <p:nvPr/>
        </p:nvSpPr>
        <p:spPr>
          <a:xfrm>
            <a:off x="4762440" y="1413244"/>
            <a:ext cx="384628" cy="3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A</a:t>
            </a: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5DAB26A3-2C16-C656-1B99-7EFE1E8D665D}"/>
              </a:ext>
            </a:extLst>
          </p:cNvPr>
          <p:cNvCxnSpPr/>
          <p:nvPr/>
        </p:nvCxnSpPr>
        <p:spPr>
          <a:xfrm>
            <a:off x="5838693" y="3479754"/>
            <a:ext cx="0" cy="3441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1E0512B9-9A14-6EE8-C9AD-15374BFFD947}"/>
              </a:ext>
            </a:extLst>
          </p:cNvPr>
          <p:cNvSpPr txBox="1"/>
          <p:nvPr/>
        </p:nvSpPr>
        <p:spPr>
          <a:xfrm>
            <a:off x="5838693" y="3465240"/>
            <a:ext cx="84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100 %</a:t>
            </a:r>
          </a:p>
        </p:txBody>
      </p:sp>
      <p:cxnSp>
        <p:nvCxnSpPr>
          <p:cNvPr id="12" name="Gewinkelte Verbindung 11">
            <a:extLst>
              <a:ext uri="{FF2B5EF4-FFF2-40B4-BE49-F238E27FC236}">
                <a16:creationId xmlns:a16="http://schemas.microsoft.com/office/drawing/2014/main" id="{D61A50BA-3057-E2D4-C69D-D1D0CDC973FD}"/>
              </a:ext>
            </a:extLst>
          </p:cNvPr>
          <p:cNvCxnSpPr>
            <a:stCxn id="6" idx="3"/>
            <a:endCxn id="51" idx="3"/>
          </p:cNvCxnSpPr>
          <p:nvPr/>
        </p:nvCxnSpPr>
        <p:spPr>
          <a:xfrm>
            <a:off x="7329716" y="2792896"/>
            <a:ext cx="12700" cy="1682555"/>
          </a:xfrm>
          <a:prstGeom prst="bentConnector3">
            <a:avLst>
              <a:gd name="adj1" fmla="val 1800000"/>
            </a:avLst>
          </a:prstGeom>
          <a:ln w="28575">
            <a:solidFill>
              <a:schemeClr val="tx1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F1CBB304-3316-68E9-92A5-D78E4E9F382D}"/>
              </a:ext>
            </a:extLst>
          </p:cNvPr>
          <p:cNvSpPr txBox="1"/>
          <p:nvPr/>
        </p:nvSpPr>
        <p:spPr>
          <a:xfrm>
            <a:off x="6922529" y="3400587"/>
            <a:ext cx="2801886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200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Vermietung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5BF6BF9-7D98-A7FF-1B13-9F1BB1FD6F86}"/>
              </a:ext>
            </a:extLst>
          </p:cNvPr>
          <p:cNvSpPr txBox="1"/>
          <p:nvPr/>
        </p:nvSpPr>
        <p:spPr>
          <a:xfrm>
            <a:off x="4300648" y="5518531"/>
            <a:ext cx="3029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Betriebsaufspaltung (+)</a:t>
            </a:r>
            <a:endParaRPr lang="de-DE" sz="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0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D44EAD6E-93FF-0943-BE6E-6E2D81482CBC}"/>
              </a:ext>
            </a:extLst>
          </p:cNvPr>
          <p:cNvSpPr txBox="1"/>
          <p:nvPr/>
        </p:nvSpPr>
        <p:spPr>
          <a:xfrm>
            <a:off x="426207" y="1122507"/>
            <a:ext cx="9555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I R 72/16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664838E4-3B85-4646-B8A1-5E398B29A6DE}"/>
              </a:ext>
            </a:extLst>
          </p:cNvPr>
          <p:cNvSpPr/>
          <p:nvPr/>
        </p:nvSpPr>
        <p:spPr>
          <a:xfrm>
            <a:off x="6910871" y="3175781"/>
            <a:ext cx="3269816" cy="1418547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200" dirty="0">
                <a:solidFill>
                  <a:schemeClr val="tx1"/>
                </a:solidFill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B.V.</a:t>
            </a: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3C2B341F-70DF-114B-A379-33E772C436E6}"/>
              </a:ext>
            </a:extLst>
          </p:cNvPr>
          <p:cNvCxnSpPr>
            <a:cxnSpLocks/>
            <a:stCxn id="19" idx="3"/>
            <a:endCxn id="35" idx="1"/>
          </p:cNvCxnSpPr>
          <p:nvPr/>
        </p:nvCxnSpPr>
        <p:spPr>
          <a:xfrm>
            <a:off x="3870086" y="3881578"/>
            <a:ext cx="3040785" cy="3477"/>
          </a:xfrm>
          <a:prstGeom prst="straightConnector1">
            <a:avLst/>
          </a:prstGeom>
          <a:ln w="28575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17445637-9A42-2E46-ACD4-78B805BFBFAF}"/>
              </a:ext>
            </a:extLst>
          </p:cNvPr>
          <p:cNvSpPr txBox="1"/>
          <p:nvPr/>
        </p:nvSpPr>
        <p:spPr>
          <a:xfrm>
            <a:off x="3086394" y="3392417"/>
            <a:ext cx="2960522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200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Vermietung</a:t>
            </a:r>
          </a:p>
        </p:txBody>
      </p:sp>
      <p:pic>
        <p:nvPicPr>
          <p:cNvPr id="39" name="Grafik 85">
            <a:extLst>
              <a:ext uri="{FF2B5EF4-FFF2-40B4-BE49-F238E27FC236}">
                <a16:creationId xmlns:a16="http://schemas.microsoft.com/office/drawing/2014/main" id="{FC9D7395-1DB2-1A4D-A6DA-AF0D880C2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901" y="2953435"/>
            <a:ext cx="821554" cy="877964"/>
          </a:xfrm>
          <a:prstGeom prst="rect">
            <a:avLst/>
          </a:prstGeom>
          <a:effectLst/>
        </p:spPr>
      </p:pic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4D1459A7-9122-8F49-8AEA-84CFAD7005EB}"/>
              </a:ext>
            </a:extLst>
          </p:cNvPr>
          <p:cNvCxnSpPr>
            <a:cxnSpLocks/>
          </p:cNvCxnSpPr>
          <p:nvPr/>
        </p:nvCxnSpPr>
        <p:spPr bwMode="auto">
          <a:xfrm flipV="1">
            <a:off x="8574887" y="2734566"/>
            <a:ext cx="0" cy="437738"/>
          </a:xfrm>
          <a:prstGeom prst="line">
            <a:avLst/>
          </a:prstGeom>
          <a:pattFill prst="pct50">
            <a:fgClr>
              <a:srgbClr val="FF3300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feld 62">
            <a:extLst>
              <a:ext uri="{FF2B5EF4-FFF2-40B4-BE49-F238E27FC236}">
                <a16:creationId xmlns:a16="http://schemas.microsoft.com/office/drawing/2014/main" id="{20CA8A1B-B0A9-F348-8A8A-E3472B7162C3}"/>
              </a:ext>
            </a:extLst>
          </p:cNvPr>
          <p:cNvSpPr txBox="1"/>
          <p:nvPr/>
        </p:nvSpPr>
        <p:spPr>
          <a:xfrm>
            <a:off x="7951228" y="2294781"/>
            <a:ext cx="1247317" cy="43088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X  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49EC65F6-74AF-D747-9B02-30C073097E14}"/>
              </a:ext>
            </a:extLst>
          </p:cNvPr>
          <p:cNvSpPr txBox="1"/>
          <p:nvPr/>
        </p:nvSpPr>
        <p:spPr>
          <a:xfrm>
            <a:off x="8432051" y="2729959"/>
            <a:ext cx="1146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100 %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A64463F0-CC6C-5B46-BAD0-0E2F0CD3C6BC}"/>
              </a:ext>
            </a:extLst>
          </p:cNvPr>
          <p:cNvSpPr/>
          <p:nvPr/>
        </p:nvSpPr>
        <p:spPr>
          <a:xfrm>
            <a:off x="600270" y="3172304"/>
            <a:ext cx="3269816" cy="1418547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200" dirty="0">
                <a:solidFill>
                  <a:schemeClr val="tx1"/>
                </a:solidFill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gemeinnützige Stiftung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200" dirty="0">
                <a:solidFill>
                  <a:schemeClr val="tx1"/>
                </a:solidFill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(X)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AE4738-62C7-EC46-8132-0CEA6E571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01" y="1471849"/>
            <a:ext cx="1434981" cy="86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A668B41-D91E-C34F-B9A7-9BF0949FB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965" y="1472420"/>
            <a:ext cx="1440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D98D6CE2-B3E1-5D47-AF30-145C6E5E0A12}"/>
              </a:ext>
            </a:extLst>
          </p:cNvPr>
          <p:cNvCxnSpPr>
            <a:cxnSpLocks/>
          </p:cNvCxnSpPr>
          <p:nvPr/>
        </p:nvCxnSpPr>
        <p:spPr>
          <a:xfrm>
            <a:off x="5404992" y="2294781"/>
            <a:ext cx="0" cy="4045104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38D5DA0E-702F-F446-863C-5D63453CE1D3}"/>
              </a:ext>
            </a:extLst>
          </p:cNvPr>
          <p:cNvCxnSpPr/>
          <p:nvPr/>
        </p:nvCxnSpPr>
        <p:spPr>
          <a:xfrm>
            <a:off x="8574887" y="4267200"/>
            <a:ext cx="0" cy="957943"/>
          </a:xfrm>
          <a:prstGeom prst="line">
            <a:avLst/>
          </a:prstGeom>
          <a:ln w="25400" cmpd="thinThick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7B859F68-4995-C146-AD65-AACF2FD05F9B}"/>
              </a:ext>
            </a:extLst>
          </p:cNvPr>
          <p:cNvCxnSpPr>
            <a:cxnSpLocks/>
          </p:cNvCxnSpPr>
          <p:nvPr/>
        </p:nvCxnSpPr>
        <p:spPr>
          <a:xfrm flipH="1">
            <a:off x="2226648" y="5225143"/>
            <a:ext cx="6348239" cy="0"/>
          </a:xfrm>
          <a:prstGeom prst="line">
            <a:avLst/>
          </a:prstGeom>
          <a:ln w="25400" cmpd="thinThick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AFC03153-FBE4-8F4B-AAD4-BDBF0846CD22}"/>
              </a:ext>
            </a:extLst>
          </p:cNvPr>
          <p:cNvCxnSpPr>
            <a:cxnSpLocks/>
          </p:cNvCxnSpPr>
          <p:nvPr/>
        </p:nvCxnSpPr>
        <p:spPr>
          <a:xfrm flipV="1">
            <a:off x="2226648" y="4267200"/>
            <a:ext cx="0" cy="957943"/>
          </a:xfrm>
          <a:prstGeom prst="straightConnector1">
            <a:avLst/>
          </a:prstGeom>
          <a:ln w="25400" cmpd="thinThick">
            <a:solidFill>
              <a:schemeClr val="tx1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ADD5CFB9-70CC-3C42-BB3F-19AD5B127059}"/>
              </a:ext>
            </a:extLst>
          </p:cNvPr>
          <p:cNvSpPr txBox="1"/>
          <p:nvPr/>
        </p:nvSpPr>
        <p:spPr>
          <a:xfrm>
            <a:off x="2294171" y="4749502"/>
            <a:ext cx="2960522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200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Dividende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B761DEE-5AA0-60E3-5306-845C1CC1627C}"/>
              </a:ext>
            </a:extLst>
          </p:cNvPr>
          <p:cNvSpPr txBox="1"/>
          <p:nvPr/>
        </p:nvSpPr>
        <p:spPr>
          <a:xfrm>
            <a:off x="477078" y="450574"/>
            <a:ext cx="109065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5.	Betriebsaufspaltung "über die Grenze" (I)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D570D45-F003-090B-E05B-98EB06FF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Reddig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C7C79B1-3CB5-62FB-19AD-3757AD56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A7D55FFE-353F-9819-EFE1-B82D184D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D91998-79B9-2549-A9BA-720689E95FB5}" type="slidenum">
              <a:rPr lang="de-DE" sz="1400" smtClean="0">
                <a:latin typeface="Arial Narrow" panose="020B0604020202020204" pitchFamily="34" charset="0"/>
                <a:cs typeface="Arial Narrow" panose="020B0604020202020204" pitchFamily="34" charset="0"/>
              </a:rPr>
              <a:t>21</a:t>
            </a:fld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2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/>
      <p:bldP spid="63" grpId="0" animBg="1"/>
      <p:bldP spid="65" grpId="0"/>
      <p:bldP spid="19" grpId="0" animBg="1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12CE80-7087-BF44-A9DB-62AEAC3C7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Reddig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203E60D-3585-9B28-041D-6E48030CD9DA}"/>
              </a:ext>
            </a:extLst>
          </p:cNvPr>
          <p:cNvSpPr txBox="1"/>
          <p:nvPr/>
        </p:nvSpPr>
        <p:spPr>
          <a:xfrm>
            <a:off x="477078" y="450574"/>
            <a:ext cx="109065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5.	Betriebsaufspaltung "über die Grenze" (II)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A06348-DCE0-6278-46B3-38EEA273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3526DC-20A9-0F51-F66D-078638E1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998-79B9-2549-A9BA-720689E95FB5}" type="slidenum">
              <a:rPr lang="de-DE" sz="1400" smtClean="0">
                <a:latin typeface="Arial Narrow" panose="020B0604020202020204" pitchFamily="34" charset="0"/>
                <a:cs typeface="Arial Narrow" panose="020B0604020202020204" pitchFamily="34" charset="0"/>
              </a:rPr>
              <a:t>22</a:t>
            </a:fld>
            <a:endParaRPr lang="de-DE" sz="14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FF4DB64-93F6-91DD-077C-B99740580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47" y="1141028"/>
            <a:ext cx="4528800" cy="230633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FBD2DD2-51EA-653E-908D-F7C023AF3ECF}"/>
              </a:ext>
            </a:extLst>
          </p:cNvPr>
          <p:cNvSpPr txBox="1"/>
          <p:nvPr/>
        </p:nvSpPr>
        <p:spPr>
          <a:xfrm>
            <a:off x="477078" y="3700899"/>
            <a:ext cx="1090653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itchFamily="2" charset="2"/>
              <a:buChar char="-"/>
            </a:pP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"Aufhänger": 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HinzuRe von 5 % der Dividende als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nichtabziehbare BA 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(§ 8b V S. 1 KStG)?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Dividendenbezug iRe.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wirtschaftl. Geschäftsbetriebs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der X (§ 14 S. 1 AO)? --- § 5 I Nr. 9 S. 2 KStG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(+), wenn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Betriebsaufspaltung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zwischen X und B.V.</a:t>
            </a:r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nach "altem" Missbrauchsvermeidungsansatz (-); inländ. gewstl. Substrat nicht betroffen</a:t>
            </a:r>
          </a:p>
          <a:p>
            <a:pPr lvl="1"/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nach "modernem" Begründungsansatz (+);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einheitl. geschäftl. Betätigungswille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(I R 72/16)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de-DE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5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12CE80-7087-BF44-A9DB-62AEAC3C7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Reddig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203E60D-3585-9B28-041D-6E48030CD9DA}"/>
              </a:ext>
            </a:extLst>
          </p:cNvPr>
          <p:cNvSpPr txBox="1"/>
          <p:nvPr/>
        </p:nvSpPr>
        <p:spPr>
          <a:xfrm>
            <a:off x="477078" y="450574"/>
            <a:ext cx="109065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5.	Betriebsaufspaltung "über die Grenze" (III)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A06348-DCE0-6278-46B3-38EEA273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3526DC-20A9-0F51-F66D-078638E1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998-79B9-2549-A9BA-720689E95FB5}" type="slidenum">
              <a:rPr lang="de-DE" sz="1400" smtClean="0">
                <a:latin typeface="Arial Narrow" panose="020B0604020202020204" pitchFamily="34" charset="0"/>
                <a:cs typeface="Arial Narrow" panose="020B0604020202020204" pitchFamily="34" charset="0"/>
              </a:rPr>
              <a:t>23</a:t>
            </a:fld>
            <a:endParaRPr lang="de-DE" sz="14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FF4DB64-93F6-91DD-077C-B99740580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47" y="1141028"/>
            <a:ext cx="4528800" cy="230633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FBD2DD2-51EA-653E-908D-F7C023AF3ECF}"/>
              </a:ext>
            </a:extLst>
          </p:cNvPr>
          <p:cNvSpPr txBox="1"/>
          <p:nvPr/>
        </p:nvSpPr>
        <p:spPr>
          <a:xfrm>
            <a:off x="477078" y="3700899"/>
            <a:ext cx="1160890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1. kstl. Folgen | Dividendenbezug</a:t>
            </a:r>
          </a:p>
          <a:p>
            <a:endParaRPr lang="de-DE" sz="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stpfl. wirtschaftl. Geschäftsbetrieb der X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Beteiligung an der B.V. =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BV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der X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Einkünfte aus Gew. | Steuerbefreiung gem. § 8b I KStG | Fiktion nichtabziehbarer BA von 5 % (§ 8b V KStG)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D hat Besteuerungsrecht (Art. 13 I DBA-NL)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keine Unternehmensgewinne 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iSv. Art. 5 I DBA-NL: </a:t>
            </a:r>
            <a:r>
              <a:rPr lang="de-DE" sz="2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abkommensrechtl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. = vermögensverwaltende Tätigkeit </a:t>
            </a:r>
          </a:p>
        </p:txBody>
      </p:sp>
    </p:spTree>
    <p:extLst>
      <p:ext uri="{BB962C8B-B14F-4D97-AF65-F5344CB8AC3E}">
        <p14:creationId xmlns:p14="http://schemas.microsoft.com/office/powerpoint/2010/main" val="23466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12CE80-7087-BF44-A9DB-62AEAC3C7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Reddig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203E60D-3585-9B28-041D-6E48030CD9DA}"/>
              </a:ext>
            </a:extLst>
          </p:cNvPr>
          <p:cNvSpPr txBox="1"/>
          <p:nvPr/>
        </p:nvSpPr>
        <p:spPr>
          <a:xfrm>
            <a:off x="477078" y="450574"/>
            <a:ext cx="109065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5.	Betriebsaufspaltung "über die Grenze" (IV)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A06348-DCE0-6278-46B3-38EEA273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3526DC-20A9-0F51-F66D-078638E1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998-79B9-2549-A9BA-720689E95FB5}" type="slidenum">
              <a:rPr lang="de-DE" sz="1400" smtClean="0">
                <a:latin typeface="Arial Narrow" panose="020B0604020202020204" pitchFamily="34" charset="0"/>
                <a:cs typeface="Arial Narrow" panose="020B0604020202020204" pitchFamily="34" charset="0"/>
              </a:rPr>
              <a:t>24</a:t>
            </a:fld>
            <a:endParaRPr lang="de-DE" sz="14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FF4DB64-93F6-91DD-077C-B99740580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47" y="1141028"/>
            <a:ext cx="4528800" cy="230633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FBD2DD2-51EA-653E-908D-F7C023AF3ECF}"/>
              </a:ext>
            </a:extLst>
          </p:cNvPr>
          <p:cNvSpPr txBox="1"/>
          <p:nvPr/>
        </p:nvSpPr>
        <p:spPr>
          <a:xfrm>
            <a:off x="477078" y="3700899"/>
            <a:ext cx="1160890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2. kstl. Folgen | Erträge aus der Vermietung</a:t>
            </a:r>
          </a:p>
          <a:p>
            <a:endParaRPr lang="de-DE" sz="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stpfl. wirtschaftl. Geschäftsbetrieb der X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Grundstück =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BV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der X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Einkünfte aus Gew.</a:t>
            </a:r>
          </a:p>
          <a:p>
            <a:pPr marL="342900" indent="-342900">
              <a:buFont typeface="Symbol" pitchFamily="2" charset="2"/>
              <a:buChar char="-"/>
            </a:pPr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aber: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NL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haben Besteuerungsrecht (Art. 6 I DBA-NL)</a:t>
            </a:r>
          </a:p>
        </p:txBody>
      </p:sp>
    </p:spTree>
    <p:extLst>
      <p:ext uri="{BB962C8B-B14F-4D97-AF65-F5344CB8AC3E}">
        <p14:creationId xmlns:p14="http://schemas.microsoft.com/office/powerpoint/2010/main" val="160416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12CE80-7087-BF44-A9DB-62AEAC3C7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Reddig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203E60D-3585-9B28-041D-6E48030CD9DA}"/>
              </a:ext>
            </a:extLst>
          </p:cNvPr>
          <p:cNvSpPr txBox="1"/>
          <p:nvPr/>
        </p:nvSpPr>
        <p:spPr>
          <a:xfrm>
            <a:off x="477078" y="450574"/>
            <a:ext cx="109065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5.	Betriebsaufspaltung "über die Grenze" (V)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A06348-DCE0-6278-46B3-38EEA273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3526DC-20A9-0F51-F66D-078638E1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998-79B9-2549-A9BA-720689E95FB5}" type="slidenum">
              <a:rPr lang="de-DE" sz="1400" smtClean="0">
                <a:latin typeface="Arial Narrow" panose="020B0604020202020204" pitchFamily="34" charset="0"/>
                <a:cs typeface="Arial Narrow" panose="020B0604020202020204" pitchFamily="34" charset="0"/>
              </a:rPr>
              <a:t>25</a:t>
            </a:fld>
            <a:endParaRPr lang="de-DE" sz="14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FF4DB64-93F6-91DD-077C-B99740580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47" y="1141028"/>
            <a:ext cx="4528800" cy="230633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FBD2DD2-51EA-653E-908D-F7C023AF3ECF}"/>
              </a:ext>
            </a:extLst>
          </p:cNvPr>
          <p:cNvSpPr txBox="1"/>
          <p:nvPr/>
        </p:nvSpPr>
        <p:spPr>
          <a:xfrm>
            <a:off x="477078" y="3700899"/>
            <a:ext cx="1160890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3. gewstl. Folgen</a:t>
            </a:r>
          </a:p>
          <a:p>
            <a:endParaRPr lang="de-DE" sz="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keine GewSt-Befreiung (§ 3 Nr. 6 S. 2 GewStG)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keine Kürzung nach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§ 9 Nr. 3 GewStG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: Grundstück keine ausländ. Betriebstätte der X</a:t>
            </a:r>
          </a:p>
        </p:txBody>
      </p:sp>
    </p:spTree>
    <p:extLst>
      <p:ext uri="{BB962C8B-B14F-4D97-AF65-F5344CB8AC3E}">
        <p14:creationId xmlns:p14="http://schemas.microsoft.com/office/powerpoint/2010/main" val="104895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9787109-A9E5-777C-B82E-F377FAF5D9C2}"/>
              </a:ext>
            </a:extLst>
          </p:cNvPr>
          <p:cNvSpPr txBox="1"/>
          <p:nvPr/>
        </p:nvSpPr>
        <p:spPr>
          <a:xfrm>
            <a:off x="477078" y="450574"/>
            <a:ext cx="109065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6.	Ein kurzes Fazit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6A8E61D-1865-706E-0065-DC38A70A3FE3}"/>
              </a:ext>
            </a:extLst>
          </p:cNvPr>
          <p:cNvSpPr txBox="1"/>
          <p:nvPr/>
        </p:nvSpPr>
        <p:spPr>
          <a:xfrm>
            <a:off x="477078" y="1233714"/>
            <a:ext cx="109065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I.	</a:t>
            </a:r>
            <a:r>
              <a:rPr lang="de-DE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einheitl. geschäftl. Betätigungswille </a:t>
            </a:r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als maßgebliches Kriterium für die Rechtfertigung 	der Betriebsaufspaltung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II.	personelle Verflechtung: Maßgeblichkeit der </a:t>
            </a:r>
            <a:r>
              <a:rPr lang="de-DE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Stimmverhältnisse in der GV </a:t>
            </a:r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| 50 </a:t>
            </a:r>
            <a:r>
              <a:rPr lang="de-DE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+ x</a:t>
            </a:r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 als 	Mindestfaktor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III.	personelle Verflechtung: </a:t>
            </a:r>
            <a:r>
              <a:rPr lang="de-DE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GF-Befugnis</a:t>
            </a:r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 vermittelt für sich betrachtet keine Beherrschung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IV.	personelle Verflechtung: </a:t>
            </a:r>
            <a:r>
              <a:rPr lang="de-DE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Zurechnung</a:t>
            </a:r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 von Anteilen im </a:t>
            </a:r>
            <a:r>
              <a:rPr lang="de-DE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Familienverbund</a:t>
            </a:r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? – im Regelfall 	nein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V.	personelle Verflechtung: Geltung einer </a:t>
            </a:r>
            <a:r>
              <a:rPr lang="de-DE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wirtschaftl. Betrachtungsweise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1257300" lvl="2" indent="-342900">
              <a:buFont typeface="Symbol" pitchFamily="2" charset="2"/>
              <a:buChar char="-"/>
            </a:pPr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mittelbare Beherrschung</a:t>
            </a:r>
          </a:p>
          <a:p>
            <a:pPr lvl="2"/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1257300" lvl="2" indent="-342900">
              <a:buFont typeface="Symbol" pitchFamily="2" charset="2"/>
              <a:buChar char="-"/>
            </a:pPr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Treugeber "schlägt" Treuhänder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VI.	keine Beschränkung auf nationale Sachverhalte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4AD95EF9-2E54-8FBB-5EDD-83E5E3BC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Reddig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E97585DA-F757-397B-96AB-EAF97FC3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5FB8831D-490D-8E79-4F45-0812A2CC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D91998-79B9-2549-A9BA-720689E95FB5}" type="slidenum">
              <a:rPr lang="de-DE" sz="1400" smtClean="0">
                <a:latin typeface="Arial Narrow" panose="020B0604020202020204" pitchFamily="34" charset="0"/>
                <a:cs typeface="Arial Narrow" panose="020B0604020202020204" pitchFamily="34" charset="0"/>
              </a:rPr>
              <a:t>26</a:t>
            </a:fld>
            <a:endParaRPr lang="de-DE" sz="14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1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9787109-A9E5-777C-B82E-F377FAF5D9C2}"/>
              </a:ext>
            </a:extLst>
          </p:cNvPr>
          <p:cNvSpPr txBox="1"/>
          <p:nvPr/>
        </p:nvSpPr>
        <p:spPr>
          <a:xfrm>
            <a:off x="477078" y="450574"/>
            <a:ext cx="109065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1.	Eine kurze Einführung (I)</a:t>
            </a: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E657260B-C7C9-6588-6175-24E25FDAB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Reddig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B5986E04-C5DF-E517-27B4-CB264F3C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ECE75480-DDF7-A39E-1F32-C4586EC9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D91998-79B9-2549-A9BA-720689E95FB5}" type="slidenum">
              <a:rPr lang="de-DE" sz="1400" smtClean="0">
                <a:latin typeface="Arial Narrow" panose="020B0604020202020204" pitchFamily="34" charset="0"/>
                <a:cs typeface="Arial Narrow" panose="020B0604020202020204" pitchFamily="34" charset="0"/>
              </a:rPr>
              <a:t>3</a:t>
            </a:fld>
            <a:endParaRPr lang="de-DE" sz="14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7BD9AFC-F7AC-2876-5A83-62F66A774D4C}"/>
              </a:ext>
            </a:extLst>
          </p:cNvPr>
          <p:cNvSpPr txBox="1"/>
          <p:nvPr/>
        </p:nvSpPr>
        <p:spPr>
          <a:xfrm>
            <a:off x="419967" y="986744"/>
            <a:ext cx="1152024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Tatbestand u. Rechtsfolge der Betriebsaufspaltung gesetzlich ungeregelt</a:t>
            </a:r>
          </a:p>
          <a:p>
            <a:endParaRPr lang="de-DE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rudimentäre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Erwähnungen in</a:t>
            </a:r>
          </a:p>
          <a:p>
            <a:endParaRPr lang="de-DE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§ 50i I S. 4 EStG</a:t>
            </a:r>
          </a:p>
          <a:p>
            <a:pPr lvl="1"/>
            <a:endParaRPr lang="de-DE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§ 13b IV Nr. 1 S. 2 Buchst. a ErbStG</a:t>
            </a:r>
          </a:p>
          <a:p>
            <a:pPr lvl="1"/>
            <a:endParaRPr lang="de-DE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gewohnheitsrechtlich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anerkanntes Rechtsinstitut</a:t>
            </a:r>
          </a:p>
          <a:p>
            <a:endParaRPr lang="de-DE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RFH: Missbrauchsvermeidung | keine "Flucht aus der Gewerblichkeit" | Schutz des GewSt-Aufkommens</a:t>
            </a:r>
          </a:p>
          <a:p>
            <a:pPr lvl="1"/>
            <a:endParaRPr lang="de-DE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BFH (seit GrS 2/71): keine Vermögensverwaltung bei einem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"einheitlichen geschäftlichen Betätigungswillen"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im Besitz- u. Betriebsunternehmen</a:t>
            </a:r>
          </a:p>
          <a:p>
            <a:pPr lvl="1"/>
            <a:endParaRPr lang="de-DE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Besitzunternehmen beteiligt sich über Betriebsunternehmen am allg. wirtschaftl. Verkehr (§ 15 II S. 1 EStG)</a:t>
            </a:r>
          </a:p>
          <a:p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  <a:sym typeface="Wingdings" pitchFamily="2" charset="2"/>
              </a:rPr>
              <a:t>      kein "normaler" Vermieter</a:t>
            </a:r>
            <a:endParaRPr lang="de-DE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de-DE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Besitzunternehmen erzielt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originär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gewerbliche Einkünfte u. ist gewstpfl.</a:t>
            </a:r>
          </a:p>
          <a:p>
            <a:endParaRPr lang="de-DE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sachliche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Verflechtung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+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personelle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Verflechtung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+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Gewerblichkeit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des Betriebsunternehmens</a:t>
            </a:r>
          </a:p>
        </p:txBody>
      </p:sp>
    </p:spTree>
    <p:extLst>
      <p:ext uri="{BB962C8B-B14F-4D97-AF65-F5344CB8AC3E}">
        <p14:creationId xmlns:p14="http://schemas.microsoft.com/office/powerpoint/2010/main" val="170202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9787109-A9E5-777C-B82E-F377FAF5D9C2}"/>
              </a:ext>
            </a:extLst>
          </p:cNvPr>
          <p:cNvSpPr txBox="1"/>
          <p:nvPr/>
        </p:nvSpPr>
        <p:spPr>
          <a:xfrm>
            <a:off x="477078" y="450574"/>
            <a:ext cx="109065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1.	Eine kurze Einführung (II)</a:t>
            </a: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E657260B-C7C9-6588-6175-24E25FDAB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Reddig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B5986E04-C5DF-E517-27B4-CB264F3C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ECE75480-DDF7-A39E-1F32-C4586EC9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D91998-79B9-2549-A9BA-720689E95FB5}" type="slidenum">
              <a:rPr lang="de-DE" sz="1400" smtClean="0">
                <a:latin typeface="Arial Narrow" panose="020B0604020202020204" pitchFamily="34" charset="0"/>
                <a:cs typeface="Arial Narrow" panose="020B0604020202020204" pitchFamily="34" charset="0"/>
              </a:rPr>
              <a:t>4</a:t>
            </a:fld>
            <a:endParaRPr lang="de-DE" sz="14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7BD9AFC-F7AC-2876-5A83-62F66A774D4C}"/>
              </a:ext>
            </a:extLst>
          </p:cNvPr>
          <p:cNvSpPr txBox="1"/>
          <p:nvPr/>
        </p:nvSpPr>
        <p:spPr>
          <a:xfrm>
            <a:off x="419966" y="1159020"/>
            <a:ext cx="1177203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Praktische Streitpotenziale</a:t>
            </a:r>
          </a:p>
          <a:p>
            <a:endParaRPr lang="de-DE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im Kern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nicht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: Gewerblichkeit anstelle von Vermögensverwaltung ("Austausch" von Besteuerungsgrundlagen)</a:t>
            </a:r>
          </a:p>
          <a:p>
            <a:endParaRPr lang="de-DE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erweiterte GewSt-Kürzung gem. § 9 Nr. 1 S. 2 GewStG</a:t>
            </a:r>
          </a:p>
          <a:p>
            <a:endParaRPr lang="de-DE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unerkannte Betriebsaufspaltung u. deren Ende | Aufdeckung stiR </a:t>
            </a:r>
          </a:p>
          <a:p>
            <a:endParaRPr lang="de-DE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personelle Verflechtung   </a:t>
            </a:r>
          </a:p>
        </p:txBody>
      </p:sp>
    </p:spTree>
    <p:extLst>
      <p:ext uri="{BB962C8B-B14F-4D97-AF65-F5344CB8AC3E}">
        <p14:creationId xmlns:p14="http://schemas.microsoft.com/office/powerpoint/2010/main" val="402919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9787109-A9E5-777C-B82E-F377FAF5D9C2}"/>
              </a:ext>
            </a:extLst>
          </p:cNvPr>
          <p:cNvSpPr txBox="1"/>
          <p:nvPr/>
        </p:nvSpPr>
        <p:spPr>
          <a:xfrm>
            <a:off x="477078" y="450574"/>
            <a:ext cx="109065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2.	Gesellschaftsrechtliches Patt || Beteiligung Minderjähriger (I)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6A8E61D-1865-706E-0065-DC38A70A3FE3}"/>
              </a:ext>
            </a:extLst>
          </p:cNvPr>
          <p:cNvSpPr txBox="1"/>
          <p:nvPr/>
        </p:nvSpPr>
        <p:spPr>
          <a:xfrm>
            <a:off x="477078" y="1233714"/>
            <a:ext cx="1090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X R 5/19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2EC3202-2EAE-EE99-8C43-C1390C9AD203}"/>
              </a:ext>
            </a:extLst>
          </p:cNvPr>
          <p:cNvSpPr/>
          <p:nvPr/>
        </p:nvSpPr>
        <p:spPr>
          <a:xfrm>
            <a:off x="6910871" y="4104693"/>
            <a:ext cx="3269816" cy="1418547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200" dirty="0">
                <a:solidFill>
                  <a:schemeClr val="tx1"/>
                </a:solidFill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GmbH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E0896221-31ED-1568-92AA-8BC6F0B51303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3789823" y="4813967"/>
            <a:ext cx="3121048" cy="19497"/>
          </a:xfrm>
          <a:prstGeom prst="straightConnector1">
            <a:avLst/>
          </a:prstGeom>
          <a:ln w="28575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48FE5F2E-E500-70CF-A02F-5B1C31041961}"/>
              </a:ext>
            </a:extLst>
          </p:cNvPr>
          <p:cNvSpPr txBox="1"/>
          <p:nvPr/>
        </p:nvSpPr>
        <p:spPr>
          <a:xfrm>
            <a:off x="3781055" y="4364000"/>
            <a:ext cx="2960522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200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Vermietung</a:t>
            </a:r>
          </a:p>
        </p:txBody>
      </p:sp>
      <p:pic>
        <p:nvPicPr>
          <p:cNvPr id="10" name="Grafik 85">
            <a:extLst>
              <a:ext uri="{FF2B5EF4-FFF2-40B4-BE49-F238E27FC236}">
                <a16:creationId xmlns:a16="http://schemas.microsoft.com/office/drawing/2014/main" id="{A54D453E-5ADE-F8B1-13FC-76FEF982C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496" y="4359373"/>
            <a:ext cx="1248033" cy="877964"/>
          </a:xfrm>
          <a:prstGeom prst="rect">
            <a:avLst/>
          </a:prstGeom>
          <a:effectLst/>
        </p:spPr>
      </p:pic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C7DC9C3A-CFFD-74A0-F40A-4B0977C7DB55}"/>
              </a:ext>
            </a:extLst>
          </p:cNvPr>
          <p:cNvCxnSpPr>
            <a:cxnSpLocks/>
          </p:cNvCxnSpPr>
          <p:nvPr/>
        </p:nvCxnSpPr>
        <p:spPr bwMode="auto">
          <a:xfrm flipV="1">
            <a:off x="8574887" y="3663478"/>
            <a:ext cx="0" cy="437738"/>
          </a:xfrm>
          <a:prstGeom prst="line">
            <a:avLst/>
          </a:prstGeom>
          <a:pattFill prst="pct50">
            <a:fgClr>
              <a:srgbClr val="FF3300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DA382561-2112-0F84-98F1-EB1014D34EFD}"/>
              </a:ext>
            </a:extLst>
          </p:cNvPr>
          <p:cNvSpPr txBox="1"/>
          <p:nvPr/>
        </p:nvSpPr>
        <p:spPr>
          <a:xfrm>
            <a:off x="2518950" y="2439795"/>
            <a:ext cx="1031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Ehefrau </a:t>
            </a:r>
          </a:p>
        </p:txBody>
      </p:sp>
      <p:pic>
        <p:nvPicPr>
          <p:cNvPr id="13" name="Grafik 12" descr="Frau">
            <a:extLst>
              <a:ext uri="{FF2B5EF4-FFF2-40B4-BE49-F238E27FC236}">
                <a16:creationId xmlns:a16="http://schemas.microsoft.com/office/drawing/2014/main" id="{5EF2A2CA-5C2F-992A-9853-5AAF51ABA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1159" y="2917743"/>
            <a:ext cx="604800" cy="604800"/>
          </a:xfrm>
          <a:prstGeom prst="rect">
            <a:avLst/>
          </a:prstGeom>
        </p:spPr>
      </p:pic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DC4C8F50-C3F5-0600-B1F8-39007B6C741B}"/>
              </a:ext>
            </a:extLst>
          </p:cNvPr>
          <p:cNvCxnSpPr>
            <a:cxnSpLocks/>
          </p:cNvCxnSpPr>
          <p:nvPr/>
        </p:nvCxnSpPr>
        <p:spPr bwMode="auto">
          <a:xfrm flipV="1">
            <a:off x="3034874" y="3663478"/>
            <a:ext cx="0" cy="859095"/>
          </a:xfrm>
          <a:prstGeom prst="line">
            <a:avLst/>
          </a:prstGeom>
          <a:pattFill prst="pct50">
            <a:fgClr>
              <a:srgbClr val="FF3300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85BA4224-3AFB-53B3-005F-8C4C1A673E50}"/>
              </a:ext>
            </a:extLst>
          </p:cNvPr>
          <p:cNvSpPr txBox="1"/>
          <p:nvPr/>
        </p:nvSpPr>
        <p:spPr>
          <a:xfrm>
            <a:off x="7980255" y="2410609"/>
            <a:ext cx="1247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Ehemann  </a:t>
            </a:r>
          </a:p>
        </p:txBody>
      </p:sp>
      <p:pic>
        <p:nvPicPr>
          <p:cNvPr id="16" name="Grafik 15" descr="Mann">
            <a:extLst>
              <a:ext uri="{FF2B5EF4-FFF2-40B4-BE49-F238E27FC236}">
                <a16:creationId xmlns:a16="http://schemas.microsoft.com/office/drawing/2014/main" id="{49C30B3A-6EBA-AF97-2482-6DA60BD2F81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86921" y="2872695"/>
            <a:ext cx="604800" cy="6048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D763EDC7-D9B3-9B33-D355-AEA97996BCD2}"/>
              </a:ext>
            </a:extLst>
          </p:cNvPr>
          <p:cNvSpPr txBox="1"/>
          <p:nvPr/>
        </p:nvSpPr>
        <p:spPr>
          <a:xfrm>
            <a:off x="8432051" y="3658871"/>
            <a:ext cx="1146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100 %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1B1B56D-9061-7D3A-4CBE-C38554FC6AEE}"/>
              </a:ext>
            </a:extLst>
          </p:cNvPr>
          <p:cNvSpPr txBox="1"/>
          <p:nvPr/>
        </p:nvSpPr>
        <p:spPr>
          <a:xfrm>
            <a:off x="4188941" y="1839263"/>
            <a:ext cx="34475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bis zum Tod des Ehemanns</a:t>
            </a: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E657260B-C7C9-6588-6175-24E25FDAB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Reddig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B5986E04-C5DF-E517-27B4-CB264F3C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ECE75480-DDF7-A39E-1F32-C4586EC9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D91998-79B9-2549-A9BA-720689E95FB5}" type="slidenum">
              <a:rPr lang="de-DE" sz="1400" smtClean="0">
                <a:latin typeface="Arial Narrow" panose="020B0604020202020204" pitchFamily="34" charset="0"/>
                <a:cs typeface="Arial Narrow" panose="020B0604020202020204" pitchFamily="34" charset="0"/>
              </a:rPr>
              <a:t>5</a:t>
            </a:fld>
            <a:endParaRPr lang="de-DE" sz="14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45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2" grpId="0"/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9787109-A9E5-777C-B82E-F377FAF5D9C2}"/>
              </a:ext>
            </a:extLst>
          </p:cNvPr>
          <p:cNvSpPr txBox="1"/>
          <p:nvPr/>
        </p:nvSpPr>
        <p:spPr>
          <a:xfrm>
            <a:off x="477078" y="450574"/>
            <a:ext cx="109065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2.	Gesellschaftsrechtliches Patt || Beteiligung Minderjähriger (II)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6A8E61D-1865-706E-0065-DC38A70A3FE3}"/>
              </a:ext>
            </a:extLst>
          </p:cNvPr>
          <p:cNvSpPr txBox="1"/>
          <p:nvPr/>
        </p:nvSpPr>
        <p:spPr>
          <a:xfrm>
            <a:off x="477078" y="1233714"/>
            <a:ext cx="1090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X R 5/19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81D5267-62E9-8A7A-2FEF-06C57F2E6B5F}"/>
              </a:ext>
            </a:extLst>
          </p:cNvPr>
          <p:cNvSpPr/>
          <p:nvPr/>
        </p:nvSpPr>
        <p:spPr>
          <a:xfrm>
            <a:off x="6910871" y="4104693"/>
            <a:ext cx="3269816" cy="1418547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200" dirty="0">
                <a:solidFill>
                  <a:schemeClr val="tx1"/>
                </a:solidFill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GmbH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D4CDD916-0237-57CC-1031-3A89538E4578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3789823" y="4813967"/>
            <a:ext cx="3121048" cy="19497"/>
          </a:xfrm>
          <a:prstGeom prst="straightConnector1">
            <a:avLst/>
          </a:prstGeom>
          <a:ln w="28575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8D2AA5B3-099D-CE29-F2DF-967FABA4D739}"/>
              </a:ext>
            </a:extLst>
          </p:cNvPr>
          <p:cNvSpPr txBox="1"/>
          <p:nvPr/>
        </p:nvSpPr>
        <p:spPr>
          <a:xfrm>
            <a:off x="3781055" y="4364000"/>
            <a:ext cx="2960522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200" dirty="0">
                <a:solidFill>
                  <a:srgbClr val="000000"/>
                </a:solidFill>
                <a:latin typeface="Arial Narrow" panose="020B0604020202020204" pitchFamily="34" charset="0"/>
                <a:ea typeface="ＭＳ Ｐゴシック" charset="0"/>
                <a:cs typeface="Arial Narrow" panose="020B0604020202020204" pitchFamily="34" charset="0"/>
              </a:rPr>
              <a:t>Vermietung</a:t>
            </a:r>
          </a:p>
        </p:txBody>
      </p:sp>
      <p:pic>
        <p:nvPicPr>
          <p:cNvPr id="22" name="Grafik 85">
            <a:extLst>
              <a:ext uri="{FF2B5EF4-FFF2-40B4-BE49-F238E27FC236}">
                <a16:creationId xmlns:a16="http://schemas.microsoft.com/office/drawing/2014/main" id="{CCD63539-A2C7-F126-7B2F-6251BA9D7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496" y="4359373"/>
            <a:ext cx="1248033" cy="877964"/>
          </a:xfrm>
          <a:prstGeom prst="rect">
            <a:avLst/>
          </a:prstGeom>
          <a:effectLst/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9D98A1F9-5D9F-1EEF-04F0-5ECC79E244ED}"/>
              </a:ext>
            </a:extLst>
          </p:cNvPr>
          <p:cNvCxnSpPr>
            <a:cxnSpLocks/>
          </p:cNvCxnSpPr>
          <p:nvPr/>
        </p:nvCxnSpPr>
        <p:spPr bwMode="auto">
          <a:xfrm flipV="1">
            <a:off x="7339211" y="3655287"/>
            <a:ext cx="0" cy="437738"/>
          </a:xfrm>
          <a:prstGeom prst="line">
            <a:avLst/>
          </a:prstGeom>
          <a:pattFill prst="pct50">
            <a:fgClr>
              <a:srgbClr val="FF3300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87216792-D287-8630-6F96-7CB18C2271A8}"/>
              </a:ext>
            </a:extLst>
          </p:cNvPr>
          <p:cNvSpPr txBox="1"/>
          <p:nvPr/>
        </p:nvSpPr>
        <p:spPr>
          <a:xfrm>
            <a:off x="2335425" y="2489223"/>
            <a:ext cx="1408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Witwe/Mutter </a:t>
            </a:r>
          </a:p>
        </p:txBody>
      </p:sp>
      <p:pic>
        <p:nvPicPr>
          <p:cNvPr id="25" name="Grafik 24" descr="Frau">
            <a:extLst>
              <a:ext uri="{FF2B5EF4-FFF2-40B4-BE49-F238E27FC236}">
                <a16:creationId xmlns:a16="http://schemas.microsoft.com/office/drawing/2014/main" id="{34F6028A-91CE-0210-9B4B-826A241F5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1159" y="2917743"/>
            <a:ext cx="604800" cy="604800"/>
          </a:xfrm>
          <a:prstGeom prst="rect">
            <a:avLst/>
          </a:prstGeom>
        </p:spPr>
      </p:pic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7572ECCB-B946-D656-F0DE-F8B5142F9074}"/>
              </a:ext>
            </a:extLst>
          </p:cNvPr>
          <p:cNvCxnSpPr>
            <a:cxnSpLocks/>
          </p:cNvCxnSpPr>
          <p:nvPr/>
        </p:nvCxnSpPr>
        <p:spPr bwMode="auto">
          <a:xfrm flipV="1">
            <a:off x="3034874" y="3663478"/>
            <a:ext cx="0" cy="859095"/>
          </a:xfrm>
          <a:prstGeom prst="line">
            <a:avLst/>
          </a:prstGeom>
          <a:pattFill prst="pct50">
            <a:fgClr>
              <a:srgbClr val="FF3300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69B4EC08-4F9C-5BF5-832F-187395E4B6C5}"/>
              </a:ext>
            </a:extLst>
          </p:cNvPr>
          <p:cNvSpPr txBox="1"/>
          <p:nvPr/>
        </p:nvSpPr>
        <p:spPr>
          <a:xfrm>
            <a:off x="7063057" y="3698520"/>
            <a:ext cx="114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50 %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6F4ACA9-166D-05BA-52AF-6B139D1828F8}"/>
              </a:ext>
            </a:extLst>
          </p:cNvPr>
          <p:cNvSpPr txBox="1"/>
          <p:nvPr/>
        </p:nvSpPr>
        <p:spPr>
          <a:xfrm>
            <a:off x="4188941" y="1839263"/>
            <a:ext cx="34475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nach Tod des Ehemanns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8888F2A7-2DA4-9E73-4543-4E545E6AC11A}"/>
              </a:ext>
            </a:extLst>
          </p:cNvPr>
          <p:cNvSpPr txBox="1"/>
          <p:nvPr/>
        </p:nvSpPr>
        <p:spPr>
          <a:xfrm>
            <a:off x="6634931" y="2485594"/>
            <a:ext cx="1408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Witwe/Mutter </a:t>
            </a:r>
          </a:p>
        </p:txBody>
      </p:sp>
      <p:pic>
        <p:nvPicPr>
          <p:cNvPr id="30" name="Grafik 29" descr="Frau">
            <a:extLst>
              <a:ext uri="{FF2B5EF4-FFF2-40B4-BE49-F238E27FC236}">
                <a16:creationId xmlns:a16="http://schemas.microsoft.com/office/drawing/2014/main" id="{214BF056-A040-655D-54D9-5E00882D5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0665" y="2914114"/>
            <a:ext cx="604800" cy="604800"/>
          </a:xfrm>
          <a:prstGeom prst="rect">
            <a:avLst/>
          </a:prstGeom>
        </p:spPr>
      </p:pic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C423F287-AC27-1147-634A-115C954F38A4}"/>
              </a:ext>
            </a:extLst>
          </p:cNvPr>
          <p:cNvCxnSpPr>
            <a:cxnSpLocks/>
          </p:cNvCxnSpPr>
          <p:nvPr/>
        </p:nvCxnSpPr>
        <p:spPr bwMode="auto">
          <a:xfrm flipV="1">
            <a:off x="8561272" y="3655287"/>
            <a:ext cx="0" cy="437738"/>
          </a:xfrm>
          <a:prstGeom prst="line">
            <a:avLst/>
          </a:prstGeom>
          <a:pattFill prst="pct50">
            <a:fgClr>
              <a:srgbClr val="FF3300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30D10438-46B6-11A6-13AD-38228B37C185}"/>
              </a:ext>
            </a:extLst>
          </p:cNvPr>
          <p:cNvSpPr txBox="1"/>
          <p:nvPr/>
        </p:nvSpPr>
        <p:spPr>
          <a:xfrm>
            <a:off x="8285118" y="3698520"/>
            <a:ext cx="114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25 %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5C6B89A-7BC3-C719-F024-C6C918C8A659}"/>
              </a:ext>
            </a:extLst>
          </p:cNvPr>
          <p:cNvSpPr txBox="1"/>
          <p:nvPr/>
        </p:nvSpPr>
        <p:spPr>
          <a:xfrm>
            <a:off x="7856992" y="2485594"/>
            <a:ext cx="1408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Sohn 1 </a:t>
            </a:r>
          </a:p>
        </p:txBody>
      </p:sp>
      <p:pic>
        <p:nvPicPr>
          <p:cNvPr id="34" name="Grafik 33" descr="Mann">
            <a:extLst>
              <a:ext uri="{FF2B5EF4-FFF2-40B4-BE49-F238E27FC236}">
                <a16:creationId xmlns:a16="http://schemas.microsoft.com/office/drawing/2014/main" id="{3117ECD3-074C-4A0D-8854-79CCD76DB91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7923" y="3081176"/>
            <a:ext cx="604800" cy="437738"/>
          </a:xfrm>
          <a:prstGeom prst="rect">
            <a:avLst/>
          </a:prstGeom>
        </p:spPr>
      </p:pic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FDFFB8F7-4376-F333-A481-9C5A29BB354E}"/>
              </a:ext>
            </a:extLst>
          </p:cNvPr>
          <p:cNvCxnSpPr>
            <a:cxnSpLocks/>
          </p:cNvCxnSpPr>
          <p:nvPr/>
        </p:nvCxnSpPr>
        <p:spPr bwMode="auto">
          <a:xfrm flipV="1">
            <a:off x="9541705" y="3658916"/>
            <a:ext cx="0" cy="437738"/>
          </a:xfrm>
          <a:prstGeom prst="line">
            <a:avLst/>
          </a:prstGeom>
          <a:pattFill prst="pct50">
            <a:fgClr>
              <a:srgbClr val="FF3300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DCF7EEBE-676A-6BF6-F823-214694378CB0}"/>
              </a:ext>
            </a:extLst>
          </p:cNvPr>
          <p:cNvSpPr txBox="1"/>
          <p:nvPr/>
        </p:nvSpPr>
        <p:spPr>
          <a:xfrm>
            <a:off x="9265551" y="3702149"/>
            <a:ext cx="114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25 %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C7743B1A-A565-7CC2-B2D2-FB300160377C}"/>
              </a:ext>
            </a:extLst>
          </p:cNvPr>
          <p:cNvSpPr txBox="1"/>
          <p:nvPr/>
        </p:nvSpPr>
        <p:spPr>
          <a:xfrm>
            <a:off x="8837425" y="2489223"/>
            <a:ext cx="1408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Sohn 2</a:t>
            </a:r>
          </a:p>
          <a:p>
            <a:pPr algn="ctr"/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(minderjährig) </a:t>
            </a:r>
          </a:p>
        </p:txBody>
      </p:sp>
      <p:pic>
        <p:nvPicPr>
          <p:cNvPr id="38" name="Grafik 37" descr="Mann">
            <a:extLst>
              <a:ext uri="{FF2B5EF4-FFF2-40B4-BE49-F238E27FC236}">
                <a16:creationId xmlns:a16="http://schemas.microsoft.com/office/drawing/2014/main" id="{0E6A5D93-DF22-DD65-6EAB-CF47B44B53A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8356" y="3271583"/>
            <a:ext cx="604800" cy="25096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C0F7703-2297-34C8-8467-F8CD3DF6B6DA}"/>
              </a:ext>
            </a:extLst>
          </p:cNvPr>
          <p:cNvSpPr txBox="1"/>
          <p:nvPr/>
        </p:nvSpPr>
        <p:spPr>
          <a:xfrm>
            <a:off x="10197311" y="2499837"/>
            <a:ext cx="1879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Ergänzungspfleger</a:t>
            </a:r>
          </a:p>
        </p:txBody>
      </p: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3A960FA5-1220-DBCC-BD81-03B5CC48ACA4}"/>
              </a:ext>
            </a:extLst>
          </p:cNvPr>
          <p:cNvCxnSpPr/>
          <p:nvPr/>
        </p:nvCxnSpPr>
        <p:spPr>
          <a:xfrm>
            <a:off x="9895701" y="2691983"/>
            <a:ext cx="43018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232D91C8-A5AB-CBC3-BEF3-F009F6C52AD9}"/>
              </a:ext>
            </a:extLst>
          </p:cNvPr>
          <p:cNvSpPr txBox="1"/>
          <p:nvPr/>
        </p:nvSpPr>
        <p:spPr>
          <a:xfrm>
            <a:off x="6489465" y="3706559"/>
            <a:ext cx="114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 Narrow" panose="020B0604020202020204" pitchFamily="34" charset="0"/>
                <a:cs typeface="Arial Narrow" panose="020B0604020202020204" pitchFamily="34" charset="0"/>
              </a:rPr>
              <a:t>GFin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28BA5845-C010-007B-52F4-1F2A7A64C66B}"/>
              </a:ext>
            </a:extLst>
          </p:cNvPr>
          <p:cNvSpPr txBox="1"/>
          <p:nvPr/>
        </p:nvSpPr>
        <p:spPr>
          <a:xfrm>
            <a:off x="0" y="575546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Betriebsaufspaltung?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EC2DDA7E-2234-2F46-4950-56B564752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Reddig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80D1CB21-8993-C2B0-8CC0-669554C8C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CFF31E84-318F-DA8F-BD9C-99F6656E2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D91998-79B9-2549-A9BA-720689E95FB5}" type="slidenum">
              <a:rPr lang="de-DE" sz="1400" smtClean="0">
                <a:latin typeface="Arial Narrow" panose="020B0604020202020204" pitchFamily="34" charset="0"/>
                <a:cs typeface="Arial Narrow" panose="020B0604020202020204" pitchFamily="34" charset="0"/>
              </a:rPr>
              <a:t>6</a:t>
            </a:fld>
            <a:endParaRPr lang="de-DE" sz="14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4" grpId="0"/>
      <p:bldP spid="27" grpId="0"/>
      <p:bldP spid="29" grpId="0"/>
      <p:bldP spid="32" grpId="0"/>
      <p:bldP spid="33" grpId="0"/>
      <p:bldP spid="36" grpId="0"/>
      <p:bldP spid="37" grpId="0"/>
      <p:bldP spid="39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9787109-A9E5-777C-B82E-F377FAF5D9C2}"/>
              </a:ext>
            </a:extLst>
          </p:cNvPr>
          <p:cNvSpPr txBox="1"/>
          <p:nvPr/>
        </p:nvSpPr>
        <p:spPr>
          <a:xfrm>
            <a:off x="477078" y="450574"/>
            <a:ext cx="109065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2.	Gesellschaftsrechtliches Patt || Beteiligung Minderjähriger (III)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B82437FF-1282-201A-2F59-ED6CEFE7A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340" y="1276267"/>
            <a:ext cx="4527414" cy="1440000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FA23DFE-CF4E-5812-3498-D85F785D01CE}"/>
              </a:ext>
            </a:extLst>
          </p:cNvPr>
          <p:cNvSpPr txBox="1"/>
          <p:nvPr/>
        </p:nvSpPr>
        <p:spPr>
          <a:xfrm>
            <a:off x="477078" y="3018741"/>
            <a:ext cx="1090653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personelle Verflechtung: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einheitl. geschäftl. Betätigungswille im Besitz- u. Betriebsunternehmen insbes. in Bezug auf überlassenes WG (Beteiligungs- oder Beherrschungsidentität)</a:t>
            </a:r>
          </a:p>
          <a:p>
            <a:endParaRPr lang="de-DE" sz="1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Beherrschung = grds. Stimmverhältnisse in der GV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einfache Mehrheit (zB. § 47 I GmbHG)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qualifizierte Mehrheit (Gesellschaftsvertrag)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Einstimmigkeit (§ 709 I BGB; § 119 I HGB; § 161 II HGB: vertraglich abdingbar)</a:t>
            </a:r>
          </a:p>
          <a:p>
            <a:endParaRPr lang="de-DE" sz="1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X R 5/19: 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gesellschaftsrechtl.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Pattsituation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reicht nicht aus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6F79F3B0-9071-13BE-F315-6A679A16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Reddig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FD315C-867E-2928-D5C6-443C6775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06D1B01D-01EF-E59E-E589-E0254F92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D91998-79B9-2549-A9BA-720689E95FB5}" type="slidenum">
              <a:rPr lang="de-DE" sz="1400" smtClean="0">
                <a:latin typeface="Arial Narrow" panose="020B0604020202020204" pitchFamily="34" charset="0"/>
                <a:cs typeface="Arial Narrow" panose="020B0604020202020204" pitchFamily="34" charset="0"/>
              </a:rPr>
              <a:t>7</a:t>
            </a:fld>
            <a:endParaRPr lang="de-DE" sz="14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1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9787109-A9E5-777C-B82E-F377FAF5D9C2}"/>
              </a:ext>
            </a:extLst>
          </p:cNvPr>
          <p:cNvSpPr txBox="1"/>
          <p:nvPr/>
        </p:nvSpPr>
        <p:spPr>
          <a:xfrm>
            <a:off x="477078" y="450574"/>
            <a:ext cx="109065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2.	Gesellschaftsrechtliches Patt || Beteiligung Minderjähriger (IV)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B82437FF-1282-201A-2F59-ED6CEFE7A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340" y="1276267"/>
            <a:ext cx="4527414" cy="1440000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FA23DFE-CF4E-5812-3498-D85F785D01CE}"/>
              </a:ext>
            </a:extLst>
          </p:cNvPr>
          <p:cNvSpPr txBox="1"/>
          <p:nvPr/>
        </p:nvSpPr>
        <p:spPr>
          <a:xfrm>
            <a:off x="477077" y="3018741"/>
            <a:ext cx="1156914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Problem 1: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Zurechnung von Stimmrechten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Sohn 1 (-)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Sohn 2 ?</a:t>
            </a:r>
          </a:p>
          <a:p>
            <a:endParaRPr lang="de-DE" sz="1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FinVerw.: 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Zurechnung (R 15.7 VIII EStR); § 1626 I BGB (elterliche Sorge umfasst auch Vermögenssorge)</a:t>
            </a:r>
          </a:p>
          <a:p>
            <a:endParaRPr lang="de-DE" sz="1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Lit.: 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Verletzung von Art. 6 GG</a:t>
            </a:r>
          </a:p>
          <a:p>
            <a:endParaRPr lang="de-DE" sz="1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X R 5/19: 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(jedenfalls deshalb) keine Zurechnung, da Bestellung eines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Ergänzungspflegers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(§ 1630 I BGB)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A717D6EB-657B-AE64-A022-4A5A3379F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Reddig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D52CC8-1B78-2900-828A-832866567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AAC86C-AF06-9B06-B7D6-9499F492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D91998-79B9-2549-A9BA-720689E95FB5}" type="slidenum">
              <a:rPr lang="de-DE" sz="1400" smtClean="0">
                <a:latin typeface="Arial Narrow" panose="020B0604020202020204" pitchFamily="34" charset="0"/>
                <a:cs typeface="Arial Narrow" panose="020B0604020202020204" pitchFamily="34" charset="0"/>
              </a:rPr>
              <a:t>8</a:t>
            </a:fld>
            <a:endParaRPr lang="de-DE" sz="14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9787109-A9E5-777C-B82E-F377FAF5D9C2}"/>
              </a:ext>
            </a:extLst>
          </p:cNvPr>
          <p:cNvSpPr txBox="1"/>
          <p:nvPr/>
        </p:nvSpPr>
        <p:spPr>
          <a:xfrm>
            <a:off x="477078" y="450574"/>
            <a:ext cx="1090653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2.	Gesellschaftsrechtliches Patt || Beteiligung Minderjähriger (V)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B82437FF-1282-201A-2F59-ED6CEFE7A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340" y="1276267"/>
            <a:ext cx="4527414" cy="1440000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FA23DFE-CF4E-5812-3498-D85F785D01CE}"/>
              </a:ext>
            </a:extLst>
          </p:cNvPr>
          <p:cNvSpPr txBox="1"/>
          <p:nvPr/>
        </p:nvSpPr>
        <p:spPr>
          <a:xfrm>
            <a:off x="477077" y="3018741"/>
            <a:ext cx="115691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Problem 2: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Beherrschung wegen 50 % der Stimmrechte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+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GF-Befugnis?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Witwe/Mutter konnte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nicht gegen ihren Willen 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vom GF-Amt abberufen werden.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GV konnte ihr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keine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ihrem Willen widersprechenden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Weisungen 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erteilen.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Mietvertrag konnte </a:t>
            </a:r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nicht gegen ihren Willen 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aufgelöst werden.</a:t>
            </a:r>
          </a:p>
          <a:p>
            <a:endParaRPr lang="de-DE" sz="1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X R 5/19: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 GF-Befugnis ist kein Ersatz für fehlende Stimmenmehrheit | bloße "Verhinderungsmacht" reicht nicht</a:t>
            </a:r>
          </a:p>
          <a:p>
            <a:endParaRPr lang="de-DE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                GF-Befugnis hat im Einzelfall Relevanz, wenn zu beurteilen ist, ob infolge einer Stimmenmehrheit</a:t>
            </a:r>
          </a:p>
          <a:p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                auch eine tatsächliche Beherrschung gegeben ist ("Nur-Besitz"-Gesellschafter u. Einstimmigkeit)</a:t>
            </a:r>
          </a:p>
          <a:p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       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08BF975D-2C29-33E2-06B1-F919A684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Reddig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5D96D8-2668-5DCC-C4AF-2F0A72B6F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21.2.2023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1377F0C-8BB3-EBF6-589B-B2CAE04D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D91998-79B9-2549-A9BA-720689E95FB5}" type="slidenum">
              <a:rPr lang="de-DE" sz="1400" smtClean="0">
                <a:latin typeface="Arial Narrow" panose="020B0604020202020204" pitchFamily="34" charset="0"/>
                <a:cs typeface="Arial Narrow" panose="020B0604020202020204" pitchFamily="34" charset="0"/>
              </a:rPr>
              <a:t>9</a:t>
            </a:fld>
            <a:endParaRPr lang="de-DE" sz="14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0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1846</Words>
  <Application>Microsoft Macintosh PowerPoint</Application>
  <PresentationFormat>Breitbild</PresentationFormat>
  <Paragraphs>436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Symbol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Lehrer 333039_1</dc:creator>
  <cp:lastModifiedBy>Lehrer 333039_1</cp:lastModifiedBy>
  <cp:revision>80</cp:revision>
  <cp:lastPrinted>2023-02-19T14:40:24Z</cp:lastPrinted>
  <dcterms:created xsi:type="dcterms:W3CDTF">2022-11-19T12:51:56Z</dcterms:created>
  <dcterms:modified xsi:type="dcterms:W3CDTF">2023-02-21T15:07:30Z</dcterms:modified>
</cp:coreProperties>
</file>