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4"/>
  </p:notesMasterIdLst>
  <p:handoutMasterIdLst>
    <p:handoutMasterId r:id="rId25"/>
  </p:handoutMasterIdLst>
  <p:sldIdLst>
    <p:sldId id="261" r:id="rId2"/>
    <p:sldId id="262" r:id="rId3"/>
    <p:sldId id="282" r:id="rId4"/>
    <p:sldId id="283" r:id="rId5"/>
    <p:sldId id="284" r:id="rId6"/>
    <p:sldId id="265" r:id="rId7"/>
    <p:sldId id="264" r:id="rId8"/>
    <p:sldId id="266" r:id="rId9"/>
    <p:sldId id="271" r:id="rId10"/>
    <p:sldId id="270" r:id="rId11"/>
    <p:sldId id="267" r:id="rId12"/>
    <p:sldId id="268" r:id="rId13"/>
    <p:sldId id="269" r:id="rId14"/>
    <p:sldId id="272" r:id="rId15"/>
    <p:sldId id="285" r:id="rId16"/>
    <p:sldId id="274" r:id="rId17"/>
    <p:sldId id="276" r:id="rId18"/>
    <p:sldId id="275" r:id="rId19"/>
    <p:sldId id="279" r:id="rId20"/>
    <p:sldId id="277" r:id="rId21"/>
    <p:sldId id="281" r:id="rId22"/>
    <p:sldId id="280" r:id="rId23"/>
  </p:sldIdLst>
  <p:sldSz cx="9144000" cy="6858000" type="screen4x3"/>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1">
          <p15:clr>
            <a:srgbClr val="A4A3A4"/>
          </p15:clr>
        </p15:guide>
        <p15:guide id="2" pos="4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9" autoAdjust="0"/>
    <p:restoredTop sz="90231" autoAdjust="0"/>
  </p:normalViewPr>
  <p:slideViewPr>
    <p:cSldViewPr showGuides="1">
      <p:cViewPr varScale="1">
        <p:scale>
          <a:sx n="163" d="100"/>
          <a:sy n="163" d="100"/>
        </p:scale>
        <p:origin x="1716" y="120"/>
      </p:cViewPr>
      <p:guideLst>
        <p:guide orient="horz" pos="981"/>
        <p:guide pos="43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 y="1"/>
            <a:ext cx="4301543" cy="339883"/>
          </a:xfrm>
          <a:prstGeom prst="rect">
            <a:avLst/>
          </a:prstGeom>
        </p:spPr>
        <p:txBody>
          <a:bodyPr vert="horz" lIns="91439" tIns="45719" rIns="91439" bIns="45719" rtlCol="0"/>
          <a:lstStyle>
            <a:lvl1pPr algn="l">
              <a:defRPr sz="1200"/>
            </a:lvl1pPr>
          </a:lstStyle>
          <a:p>
            <a:endParaRPr lang="de-DE"/>
          </a:p>
        </p:txBody>
      </p:sp>
      <p:sp>
        <p:nvSpPr>
          <p:cNvPr id="3" name="Datumsplatzhalter 2"/>
          <p:cNvSpPr>
            <a:spLocks noGrp="1"/>
          </p:cNvSpPr>
          <p:nvPr>
            <p:ph type="dt" sz="quarter" idx="1"/>
          </p:nvPr>
        </p:nvSpPr>
        <p:spPr>
          <a:xfrm>
            <a:off x="5622799" y="1"/>
            <a:ext cx="4301543" cy="339883"/>
          </a:xfrm>
          <a:prstGeom prst="rect">
            <a:avLst/>
          </a:prstGeom>
        </p:spPr>
        <p:txBody>
          <a:bodyPr vert="horz" lIns="91439" tIns="45719" rIns="91439" bIns="45719" rtlCol="0"/>
          <a:lstStyle>
            <a:lvl1pPr algn="r">
              <a:defRPr sz="1200"/>
            </a:lvl1pPr>
          </a:lstStyle>
          <a:p>
            <a:fld id="{782CE5A0-259E-406E-8E4F-73BBBEEB93EE}" type="datetimeFigureOut">
              <a:rPr lang="de-DE" smtClean="0"/>
              <a:t>06.12.2021</a:t>
            </a:fld>
            <a:endParaRPr lang="de-DE"/>
          </a:p>
        </p:txBody>
      </p:sp>
      <p:sp>
        <p:nvSpPr>
          <p:cNvPr id="4" name="Fußzeilenplatzhalter 3"/>
          <p:cNvSpPr>
            <a:spLocks noGrp="1"/>
          </p:cNvSpPr>
          <p:nvPr>
            <p:ph type="ftr" sz="quarter" idx="2"/>
          </p:nvPr>
        </p:nvSpPr>
        <p:spPr>
          <a:xfrm>
            <a:off x="4" y="6456612"/>
            <a:ext cx="4301543" cy="339883"/>
          </a:xfrm>
          <a:prstGeom prst="rect">
            <a:avLst/>
          </a:prstGeom>
        </p:spPr>
        <p:txBody>
          <a:bodyPr vert="horz" lIns="91439" tIns="45719" rIns="91439" bIns="45719" rtlCol="0" anchor="b"/>
          <a:lstStyle>
            <a:lvl1pPr algn="l">
              <a:defRPr sz="1200"/>
            </a:lvl1pPr>
          </a:lstStyle>
          <a:p>
            <a:endParaRPr lang="de-DE"/>
          </a:p>
        </p:txBody>
      </p:sp>
      <p:sp>
        <p:nvSpPr>
          <p:cNvPr id="5" name="Foliennummernplatzhalter 4"/>
          <p:cNvSpPr>
            <a:spLocks noGrp="1"/>
          </p:cNvSpPr>
          <p:nvPr>
            <p:ph type="sldNum" sz="quarter" idx="3"/>
          </p:nvPr>
        </p:nvSpPr>
        <p:spPr>
          <a:xfrm>
            <a:off x="5622799" y="6456612"/>
            <a:ext cx="4301543" cy="339883"/>
          </a:xfrm>
          <a:prstGeom prst="rect">
            <a:avLst/>
          </a:prstGeom>
        </p:spPr>
        <p:txBody>
          <a:bodyPr vert="horz" lIns="91439" tIns="45719" rIns="91439" bIns="45719" rtlCol="0" anchor="b"/>
          <a:lstStyle>
            <a:lvl1pPr algn="r">
              <a:defRPr sz="1200"/>
            </a:lvl1pPr>
          </a:lstStyle>
          <a:p>
            <a:fld id="{7315D546-C890-48D0-8C7F-B2B17017DFC0}" type="slidenum">
              <a:rPr lang="de-DE" smtClean="0"/>
              <a:t>‹Nr.›</a:t>
            </a:fld>
            <a:endParaRPr lang="de-DE"/>
          </a:p>
        </p:txBody>
      </p:sp>
    </p:spTree>
    <p:extLst>
      <p:ext uri="{BB962C8B-B14F-4D97-AF65-F5344CB8AC3E}">
        <p14:creationId xmlns:p14="http://schemas.microsoft.com/office/powerpoint/2010/main" val="585824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 y="1"/>
            <a:ext cx="4301543" cy="339883"/>
          </a:xfrm>
          <a:prstGeom prst="rect">
            <a:avLst/>
          </a:prstGeom>
        </p:spPr>
        <p:txBody>
          <a:bodyPr vert="horz" lIns="91439" tIns="45719" rIns="91439" bIns="45719" rtlCol="0"/>
          <a:lstStyle>
            <a:lvl1pPr algn="l">
              <a:defRPr sz="1200"/>
            </a:lvl1pPr>
          </a:lstStyle>
          <a:p>
            <a:endParaRPr lang="de-DE"/>
          </a:p>
        </p:txBody>
      </p:sp>
      <p:sp>
        <p:nvSpPr>
          <p:cNvPr id="3" name="Datumsplatzhalter 2"/>
          <p:cNvSpPr>
            <a:spLocks noGrp="1"/>
          </p:cNvSpPr>
          <p:nvPr>
            <p:ph type="dt" idx="1"/>
          </p:nvPr>
        </p:nvSpPr>
        <p:spPr>
          <a:xfrm>
            <a:off x="5622799" y="1"/>
            <a:ext cx="4301543" cy="339883"/>
          </a:xfrm>
          <a:prstGeom prst="rect">
            <a:avLst/>
          </a:prstGeom>
        </p:spPr>
        <p:txBody>
          <a:bodyPr vert="horz" lIns="91439" tIns="45719" rIns="91439" bIns="45719" rtlCol="0"/>
          <a:lstStyle>
            <a:lvl1pPr algn="r">
              <a:defRPr sz="1200"/>
            </a:lvl1pPr>
          </a:lstStyle>
          <a:p>
            <a:fld id="{1B3AC8B8-8C7A-4553-8815-8CB2A2F15BA9}" type="datetimeFigureOut">
              <a:rPr lang="de-DE" smtClean="0"/>
              <a:t>06.12.2021</a:t>
            </a:fld>
            <a:endParaRPr lang="de-DE"/>
          </a:p>
        </p:txBody>
      </p:sp>
      <p:sp>
        <p:nvSpPr>
          <p:cNvPr id="4" name="Folienbildplatzhalter 3"/>
          <p:cNvSpPr>
            <a:spLocks noGrp="1" noRot="1" noChangeAspect="1"/>
          </p:cNvSpPr>
          <p:nvPr>
            <p:ph type="sldImg" idx="2"/>
          </p:nvPr>
        </p:nvSpPr>
        <p:spPr>
          <a:xfrm>
            <a:off x="3262313" y="509588"/>
            <a:ext cx="3402012" cy="2551112"/>
          </a:xfrm>
          <a:prstGeom prst="rect">
            <a:avLst/>
          </a:prstGeom>
          <a:noFill/>
          <a:ln w="12700">
            <a:solidFill>
              <a:prstClr val="black"/>
            </a:solidFill>
          </a:ln>
        </p:spPr>
        <p:txBody>
          <a:bodyPr vert="horz" lIns="91439" tIns="45719" rIns="91439" bIns="45719" rtlCol="0" anchor="ctr"/>
          <a:lstStyle/>
          <a:p>
            <a:endParaRPr lang="de-DE"/>
          </a:p>
        </p:txBody>
      </p:sp>
      <p:sp>
        <p:nvSpPr>
          <p:cNvPr id="5" name="Notizenplatzhalter 4"/>
          <p:cNvSpPr>
            <a:spLocks noGrp="1"/>
          </p:cNvSpPr>
          <p:nvPr>
            <p:ph type="body" sz="quarter" idx="3"/>
          </p:nvPr>
        </p:nvSpPr>
        <p:spPr>
          <a:xfrm>
            <a:off x="992665" y="3228896"/>
            <a:ext cx="7941310" cy="3058953"/>
          </a:xfrm>
          <a:prstGeom prst="rect">
            <a:avLst/>
          </a:prstGeom>
        </p:spPr>
        <p:txBody>
          <a:bodyPr vert="horz" lIns="91439" tIns="45719" rIns="91439" bIns="45719"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4" y="6456612"/>
            <a:ext cx="4301543" cy="339883"/>
          </a:xfrm>
          <a:prstGeom prst="rect">
            <a:avLst/>
          </a:prstGeom>
        </p:spPr>
        <p:txBody>
          <a:bodyPr vert="horz" lIns="91439" tIns="45719" rIns="91439" bIns="45719" rtlCol="0" anchor="b"/>
          <a:lstStyle>
            <a:lvl1pPr algn="l">
              <a:defRPr sz="1200"/>
            </a:lvl1pPr>
          </a:lstStyle>
          <a:p>
            <a:endParaRPr lang="de-DE"/>
          </a:p>
        </p:txBody>
      </p:sp>
      <p:sp>
        <p:nvSpPr>
          <p:cNvPr id="7" name="Foliennummernplatzhalter 6"/>
          <p:cNvSpPr>
            <a:spLocks noGrp="1"/>
          </p:cNvSpPr>
          <p:nvPr>
            <p:ph type="sldNum" sz="quarter" idx="5"/>
          </p:nvPr>
        </p:nvSpPr>
        <p:spPr>
          <a:xfrm>
            <a:off x="5622799" y="6456612"/>
            <a:ext cx="4301543" cy="339883"/>
          </a:xfrm>
          <a:prstGeom prst="rect">
            <a:avLst/>
          </a:prstGeom>
        </p:spPr>
        <p:txBody>
          <a:bodyPr vert="horz" lIns="91439" tIns="45719" rIns="91439" bIns="45719" rtlCol="0" anchor="b"/>
          <a:lstStyle>
            <a:lvl1pPr algn="r">
              <a:defRPr sz="1200"/>
            </a:lvl1pPr>
          </a:lstStyle>
          <a:p>
            <a:fld id="{3F8E5B96-47D1-4840-8A19-C633DFA4C833}" type="slidenum">
              <a:rPr lang="de-DE" smtClean="0"/>
              <a:t>‹Nr.›</a:t>
            </a:fld>
            <a:endParaRPr lang="de-DE"/>
          </a:p>
        </p:txBody>
      </p:sp>
    </p:spTree>
    <p:extLst>
      <p:ext uri="{BB962C8B-B14F-4D97-AF65-F5344CB8AC3E}">
        <p14:creationId xmlns:p14="http://schemas.microsoft.com/office/powerpoint/2010/main" val="395433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Steuerarbitrage</a:t>
            </a:r>
            <a:r>
              <a:rPr lang="de-DE" baseline="0" dirty="0" smtClean="0"/>
              <a:t> ---  </a:t>
            </a:r>
            <a:r>
              <a:rPr lang="de-DE" baseline="0" dirty="0" err="1" smtClean="0"/>
              <a:t>Jahndorf</a:t>
            </a:r>
            <a:r>
              <a:rPr lang="de-DE" baseline="0" dirty="0" smtClean="0"/>
              <a:t> --- </a:t>
            </a:r>
            <a:r>
              <a:rPr lang="de-DE" baseline="0" dirty="0" err="1" smtClean="0"/>
              <a:t>CoC</a:t>
            </a:r>
            <a:r>
              <a:rPr lang="de-DE" baseline="0" dirty="0" smtClean="0"/>
              <a:t> Code </a:t>
            </a:r>
            <a:r>
              <a:rPr lang="de-DE" baseline="0" dirty="0" err="1" smtClean="0"/>
              <a:t>of</a:t>
            </a:r>
            <a:r>
              <a:rPr lang="de-DE" baseline="0" dirty="0" smtClean="0"/>
              <a:t> </a:t>
            </a:r>
            <a:r>
              <a:rPr lang="de-DE" baseline="0" dirty="0" err="1" smtClean="0"/>
              <a:t>Conduct</a:t>
            </a:r>
            <a:r>
              <a:rPr lang="de-DE" baseline="0" dirty="0" smtClean="0"/>
              <a:t>, OECD FHTP</a:t>
            </a:r>
            <a:endParaRPr lang="de-DE" dirty="0"/>
          </a:p>
        </p:txBody>
      </p:sp>
      <p:sp>
        <p:nvSpPr>
          <p:cNvPr id="4" name="Foliennummernplatzhalter 3"/>
          <p:cNvSpPr>
            <a:spLocks noGrp="1"/>
          </p:cNvSpPr>
          <p:nvPr>
            <p:ph type="sldNum" sz="quarter" idx="10"/>
          </p:nvPr>
        </p:nvSpPr>
        <p:spPr/>
        <p:txBody>
          <a:bodyPr/>
          <a:lstStyle/>
          <a:p>
            <a:fld id="{3F8E5B96-47D1-4840-8A19-C633DFA4C833}" type="slidenum">
              <a:rPr lang="de-DE" smtClean="0"/>
              <a:t>7</a:t>
            </a:fld>
            <a:endParaRPr lang="de-DE"/>
          </a:p>
        </p:txBody>
      </p:sp>
    </p:spTree>
    <p:extLst>
      <p:ext uri="{BB962C8B-B14F-4D97-AF65-F5344CB8AC3E}">
        <p14:creationId xmlns:p14="http://schemas.microsoft.com/office/powerpoint/2010/main" val="54884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0F36A3C-680F-4F35-9DE9-086504076A0C}" type="datetime1">
              <a:rPr lang="de-DE" smtClean="0"/>
              <a:t>06.12.2021</a:t>
            </a:fld>
            <a:endParaRPr lang="de-DE"/>
          </a:p>
        </p:txBody>
      </p:sp>
      <p:sp>
        <p:nvSpPr>
          <p:cNvPr id="5" name="Fußzeilenplatzhalter 4"/>
          <p:cNvSpPr>
            <a:spLocks noGrp="1"/>
          </p:cNvSpPr>
          <p:nvPr>
            <p:ph type="ftr" sz="quarter" idx="11"/>
          </p:nvPr>
        </p:nvSpPr>
        <p:spPr/>
        <p:txBody>
          <a:bodyPr/>
          <a:lstStyle/>
          <a:p>
            <a:r>
              <a:rPr lang="de-DE" smtClean="0"/>
              <a:t>vanL12/21</a:t>
            </a:r>
            <a:endParaRPr lang="de-DE"/>
          </a:p>
        </p:txBody>
      </p:sp>
      <p:sp>
        <p:nvSpPr>
          <p:cNvPr id="6" name="Foliennummernplatzhalter 5"/>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345351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32F20A8-AD15-40F0-99D7-F2257414CC8F}" type="datetime1">
              <a:rPr lang="de-DE" smtClean="0"/>
              <a:t>06.12.2021</a:t>
            </a:fld>
            <a:endParaRPr lang="de-DE"/>
          </a:p>
        </p:txBody>
      </p:sp>
      <p:sp>
        <p:nvSpPr>
          <p:cNvPr id="5" name="Fußzeilenplatzhalter 4"/>
          <p:cNvSpPr>
            <a:spLocks noGrp="1"/>
          </p:cNvSpPr>
          <p:nvPr>
            <p:ph type="ftr" sz="quarter" idx="11"/>
          </p:nvPr>
        </p:nvSpPr>
        <p:spPr/>
        <p:txBody>
          <a:bodyPr/>
          <a:lstStyle/>
          <a:p>
            <a:r>
              <a:rPr lang="de-DE" smtClean="0"/>
              <a:t>vanL12/21</a:t>
            </a:r>
            <a:endParaRPr lang="de-DE"/>
          </a:p>
        </p:txBody>
      </p:sp>
      <p:sp>
        <p:nvSpPr>
          <p:cNvPr id="6" name="Foliennummernplatzhalter 5"/>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304033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4E069BF-1501-4287-B415-6F3C230A2F58}" type="datetime1">
              <a:rPr lang="de-DE" smtClean="0"/>
              <a:t>06.12.2021</a:t>
            </a:fld>
            <a:endParaRPr lang="de-DE"/>
          </a:p>
        </p:txBody>
      </p:sp>
      <p:sp>
        <p:nvSpPr>
          <p:cNvPr id="5" name="Fußzeilenplatzhalter 4"/>
          <p:cNvSpPr>
            <a:spLocks noGrp="1"/>
          </p:cNvSpPr>
          <p:nvPr>
            <p:ph type="ftr" sz="quarter" idx="11"/>
          </p:nvPr>
        </p:nvSpPr>
        <p:spPr/>
        <p:txBody>
          <a:bodyPr/>
          <a:lstStyle/>
          <a:p>
            <a:r>
              <a:rPr lang="de-DE" smtClean="0"/>
              <a:t>vanL12/21</a:t>
            </a:r>
            <a:endParaRPr lang="de-DE"/>
          </a:p>
        </p:txBody>
      </p:sp>
      <p:sp>
        <p:nvSpPr>
          <p:cNvPr id="6" name="Foliennummernplatzhalter 5"/>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45603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2E04632-564C-44A6-8364-BBFC62F5343A}" type="datetime1">
              <a:rPr lang="de-DE" smtClean="0"/>
              <a:t>06.12.2021</a:t>
            </a:fld>
            <a:endParaRPr lang="de-DE"/>
          </a:p>
        </p:txBody>
      </p:sp>
      <p:sp>
        <p:nvSpPr>
          <p:cNvPr id="5" name="Fußzeilenplatzhalter 4"/>
          <p:cNvSpPr>
            <a:spLocks noGrp="1"/>
          </p:cNvSpPr>
          <p:nvPr>
            <p:ph type="ftr" sz="quarter" idx="11"/>
          </p:nvPr>
        </p:nvSpPr>
        <p:spPr/>
        <p:txBody>
          <a:bodyPr/>
          <a:lstStyle/>
          <a:p>
            <a:r>
              <a:rPr lang="de-DE" smtClean="0"/>
              <a:t>vanL12/21</a:t>
            </a:r>
            <a:endParaRPr lang="de-DE"/>
          </a:p>
        </p:txBody>
      </p:sp>
      <p:sp>
        <p:nvSpPr>
          <p:cNvPr id="6" name="Foliennummernplatzhalter 5"/>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200240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3346ACC-F035-4B89-9CA5-320CBCF86555}" type="datetime1">
              <a:rPr lang="de-DE" smtClean="0"/>
              <a:t>06.12.2021</a:t>
            </a:fld>
            <a:endParaRPr lang="de-DE"/>
          </a:p>
        </p:txBody>
      </p:sp>
      <p:sp>
        <p:nvSpPr>
          <p:cNvPr id="5" name="Fußzeilenplatzhalter 4"/>
          <p:cNvSpPr>
            <a:spLocks noGrp="1"/>
          </p:cNvSpPr>
          <p:nvPr>
            <p:ph type="ftr" sz="quarter" idx="11"/>
          </p:nvPr>
        </p:nvSpPr>
        <p:spPr/>
        <p:txBody>
          <a:bodyPr/>
          <a:lstStyle/>
          <a:p>
            <a:r>
              <a:rPr lang="de-DE" smtClean="0"/>
              <a:t>vanL12/21</a:t>
            </a:r>
            <a:endParaRPr lang="de-DE"/>
          </a:p>
        </p:txBody>
      </p:sp>
      <p:sp>
        <p:nvSpPr>
          <p:cNvPr id="6" name="Foliennummernplatzhalter 5"/>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11862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961EB3E-1A92-4AD3-A2EC-A692B2E5B713}" type="datetime1">
              <a:rPr lang="de-DE" smtClean="0"/>
              <a:t>06.12.2021</a:t>
            </a:fld>
            <a:endParaRPr lang="de-DE"/>
          </a:p>
        </p:txBody>
      </p:sp>
      <p:sp>
        <p:nvSpPr>
          <p:cNvPr id="6" name="Fußzeilenplatzhalter 5"/>
          <p:cNvSpPr>
            <a:spLocks noGrp="1"/>
          </p:cNvSpPr>
          <p:nvPr>
            <p:ph type="ftr" sz="quarter" idx="11"/>
          </p:nvPr>
        </p:nvSpPr>
        <p:spPr/>
        <p:txBody>
          <a:bodyPr/>
          <a:lstStyle/>
          <a:p>
            <a:r>
              <a:rPr lang="de-DE" smtClean="0"/>
              <a:t>vanL12/21</a:t>
            </a:r>
            <a:endParaRPr lang="de-DE"/>
          </a:p>
        </p:txBody>
      </p:sp>
      <p:sp>
        <p:nvSpPr>
          <p:cNvPr id="7" name="Foliennummernplatzhalter 6"/>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269603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DF30644-1171-4437-8F0F-389C07BEFC43}" type="datetime1">
              <a:rPr lang="de-DE" smtClean="0"/>
              <a:t>06.12.2021</a:t>
            </a:fld>
            <a:endParaRPr lang="de-DE"/>
          </a:p>
        </p:txBody>
      </p:sp>
      <p:sp>
        <p:nvSpPr>
          <p:cNvPr id="8" name="Fußzeilenplatzhalter 7"/>
          <p:cNvSpPr>
            <a:spLocks noGrp="1"/>
          </p:cNvSpPr>
          <p:nvPr>
            <p:ph type="ftr" sz="quarter" idx="11"/>
          </p:nvPr>
        </p:nvSpPr>
        <p:spPr/>
        <p:txBody>
          <a:bodyPr/>
          <a:lstStyle/>
          <a:p>
            <a:r>
              <a:rPr lang="de-DE" smtClean="0"/>
              <a:t>vanL12/21</a:t>
            </a:r>
            <a:endParaRPr lang="de-DE"/>
          </a:p>
        </p:txBody>
      </p:sp>
      <p:sp>
        <p:nvSpPr>
          <p:cNvPr id="9" name="Foliennummernplatzhalter 8"/>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2861881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C6E2D66-5D88-433F-A010-41EC280C0799}" type="datetime1">
              <a:rPr lang="de-DE" smtClean="0"/>
              <a:t>06.12.2021</a:t>
            </a:fld>
            <a:endParaRPr lang="de-DE"/>
          </a:p>
        </p:txBody>
      </p:sp>
      <p:sp>
        <p:nvSpPr>
          <p:cNvPr id="4" name="Fußzeilenplatzhalter 3"/>
          <p:cNvSpPr>
            <a:spLocks noGrp="1"/>
          </p:cNvSpPr>
          <p:nvPr>
            <p:ph type="ftr" sz="quarter" idx="11"/>
          </p:nvPr>
        </p:nvSpPr>
        <p:spPr/>
        <p:txBody>
          <a:bodyPr/>
          <a:lstStyle/>
          <a:p>
            <a:r>
              <a:rPr lang="de-DE" smtClean="0"/>
              <a:t>vanL12/21</a:t>
            </a:r>
            <a:endParaRPr lang="de-DE"/>
          </a:p>
        </p:txBody>
      </p:sp>
      <p:sp>
        <p:nvSpPr>
          <p:cNvPr id="5" name="Foliennummernplatzhalter 4"/>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92565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B4344E8-8042-41F1-9A4A-D7D7BA27AAF5}" type="datetime1">
              <a:rPr lang="de-DE" smtClean="0"/>
              <a:t>06.12.2021</a:t>
            </a:fld>
            <a:endParaRPr lang="de-DE"/>
          </a:p>
        </p:txBody>
      </p:sp>
      <p:sp>
        <p:nvSpPr>
          <p:cNvPr id="3" name="Fußzeilenplatzhalter 2"/>
          <p:cNvSpPr>
            <a:spLocks noGrp="1"/>
          </p:cNvSpPr>
          <p:nvPr>
            <p:ph type="ftr" sz="quarter" idx="11"/>
          </p:nvPr>
        </p:nvSpPr>
        <p:spPr/>
        <p:txBody>
          <a:bodyPr/>
          <a:lstStyle/>
          <a:p>
            <a:r>
              <a:rPr lang="de-DE" smtClean="0"/>
              <a:t>vanL12/21</a:t>
            </a:r>
            <a:endParaRPr lang="de-DE"/>
          </a:p>
        </p:txBody>
      </p:sp>
      <p:sp>
        <p:nvSpPr>
          <p:cNvPr id="4" name="Foliennummernplatzhalter 3"/>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162719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42C67A8-7D11-474A-A47D-5D129AA7A3E5}" type="datetime1">
              <a:rPr lang="de-DE" smtClean="0"/>
              <a:t>06.12.2021</a:t>
            </a:fld>
            <a:endParaRPr lang="de-DE"/>
          </a:p>
        </p:txBody>
      </p:sp>
      <p:sp>
        <p:nvSpPr>
          <p:cNvPr id="6" name="Fußzeilenplatzhalter 5"/>
          <p:cNvSpPr>
            <a:spLocks noGrp="1"/>
          </p:cNvSpPr>
          <p:nvPr>
            <p:ph type="ftr" sz="quarter" idx="11"/>
          </p:nvPr>
        </p:nvSpPr>
        <p:spPr/>
        <p:txBody>
          <a:bodyPr/>
          <a:lstStyle/>
          <a:p>
            <a:r>
              <a:rPr lang="de-DE" smtClean="0"/>
              <a:t>vanL12/21</a:t>
            </a:r>
            <a:endParaRPr lang="de-DE"/>
          </a:p>
        </p:txBody>
      </p:sp>
      <p:sp>
        <p:nvSpPr>
          <p:cNvPr id="7" name="Foliennummernplatzhalter 6"/>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425416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319921D-0534-464F-913B-7BA9E9C9DC74}" type="datetime1">
              <a:rPr lang="de-DE" smtClean="0"/>
              <a:t>06.12.2021</a:t>
            </a:fld>
            <a:endParaRPr lang="de-DE"/>
          </a:p>
        </p:txBody>
      </p:sp>
      <p:sp>
        <p:nvSpPr>
          <p:cNvPr id="6" name="Fußzeilenplatzhalter 5"/>
          <p:cNvSpPr>
            <a:spLocks noGrp="1"/>
          </p:cNvSpPr>
          <p:nvPr>
            <p:ph type="ftr" sz="quarter" idx="11"/>
          </p:nvPr>
        </p:nvSpPr>
        <p:spPr/>
        <p:txBody>
          <a:bodyPr/>
          <a:lstStyle/>
          <a:p>
            <a:r>
              <a:rPr lang="de-DE" smtClean="0"/>
              <a:t>vanL12/21</a:t>
            </a:r>
            <a:endParaRPr lang="de-DE"/>
          </a:p>
        </p:txBody>
      </p:sp>
      <p:sp>
        <p:nvSpPr>
          <p:cNvPr id="7" name="Foliennummernplatzhalter 6"/>
          <p:cNvSpPr>
            <a:spLocks noGrp="1"/>
          </p:cNvSpPr>
          <p:nvPr>
            <p:ph type="sldNum" sz="quarter" idx="12"/>
          </p:nvPr>
        </p:nvSpPr>
        <p:spPr/>
        <p:txBody>
          <a:bodyPr/>
          <a:lstStyle/>
          <a:p>
            <a:fld id="{6037CF02-8EDC-441B-A615-5EC38607EDFE}" type="slidenum">
              <a:rPr lang="de-DE" smtClean="0"/>
              <a:t>‹Nr.›</a:t>
            </a:fld>
            <a:endParaRPr lang="de-DE"/>
          </a:p>
        </p:txBody>
      </p:sp>
    </p:spTree>
    <p:extLst>
      <p:ext uri="{BB962C8B-B14F-4D97-AF65-F5344CB8AC3E}">
        <p14:creationId xmlns:p14="http://schemas.microsoft.com/office/powerpoint/2010/main" val="264243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37E4C-5602-41CF-A5AF-50425A5887BD}" type="datetime1">
              <a:rPr lang="de-DE" smtClean="0"/>
              <a:t>06.12.2021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vanL12/21</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7CF02-8EDC-441B-A615-5EC38607EDFE}" type="slidenum">
              <a:rPr lang="de-DE" smtClean="0"/>
              <a:t>‹Nr.›</a:t>
            </a:fld>
            <a:endParaRPr lang="de-DE"/>
          </a:p>
        </p:txBody>
      </p:sp>
    </p:spTree>
    <p:extLst>
      <p:ext uri="{BB962C8B-B14F-4D97-AF65-F5344CB8AC3E}">
        <p14:creationId xmlns:p14="http://schemas.microsoft.com/office/powerpoint/2010/main" val="41616663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7240" y="1071900"/>
            <a:ext cx="7543800" cy="2062103"/>
          </a:xfrm>
        </p:spPr>
        <p:txBody>
          <a:bodyPr>
            <a:spAutoFit/>
          </a:bodyPr>
          <a:lstStyle/>
          <a:p>
            <a:pPr algn="ctr"/>
            <a:r>
              <a:rPr lang="de-DE" dirty="0" smtClean="0">
                <a:solidFill>
                  <a:schemeClr val="bg1">
                    <a:lumMod val="85000"/>
                  </a:schemeClr>
                </a:solidFill>
              </a:rPr>
              <a:t>Das ATAD-Umsetzungsgesetz </a:t>
            </a:r>
            <a:br>
              <a:rPr lang="de-DE" dirty="0" smtClean="0">
                <a:solidFill>
                  <a:schemeClr val="bg1">
                    <a:lumMod val="85000"/>
                  </a:schemeClr>
                </a:solidFill>
              </a:rPr>
            </a:br>
            <a:r>
              <a:rPr lang="de-DE" sz="3200" dirty="0" smtClean="0">
                <a:solidFill>
                  <a:schemeClr val="bg1">
                    <a:lumMod val="85000"/>
                  </a:schemeClr>
                </a:solidFill>
              </a:rPr>
              <a:t>und andere Neuregelungen im</a:t>
            </a:r>
            <a:r>
              <a:rPr lang="de-DE" sz="4800" dirty="0" smtClean="0">
                <a:solidFill>
                  <a:schemeClr val="bg1">
                    <a:lumMod val="85000"/>
                  </a:schemeClr>
                </a:solidFill>
              </a:rPr>
              <a:t> </a:t>
            </a:r>
            <a:br>
              <a:rPr lang="de-DE" sz="4800" dirty="0" smtClean="0">
                <a:solidFill>
                  <a:schemeClr val="bg1">
                    <a:lumMod val="85000"/>
                  </a:schemeClr>
                </a:solidFill>
              </a:rPr>
            </a:br>
            <a:r>
              <a:rPr lang="de-DE" sz="3200" dirty="0" smtClean="0">
                <a:solidFill>
                  <a:schemeClr val="bg1">
                    <a:lumMod val="85000"/>
                  </a:schemeClr>
                </a:solidFill>
              </a:rPr>
              <a:t>Internationalen Steuerrecht</a:t>
            </a:r>
            <a:endParaRPr lang="de-DE" sz="3200" dirty="0">
              <a:solidFill>
                <a:schemeClr val="bg1">
                  <a:lumMod val="85000"/>
                </a:schemeClr>
              </a:solidFill>
            </a:endParaRPr>
          </a:p>
        </p:txBody>
      </p:sp>
      <p:sp>
        <p:nvSpPr>
          <p:cNvPr id="6" name="Foliennummernplatzhalter 5"/>
          <p:cNvSpPr>
            <a:spLocks noGrp="1"/>
          </p:cNvSpPr>
          <p:nvPr>
            <p:ph type="sldNum" sz="quarter" idx="12"/>
          </p:nvPr>
        </p:nvSpPr>
        <p:spPr/>
        <p:txBody>
          <a:bodyPr/>
          <a:lstStyle/>
          <a:p>
            <a:fld id="{6037CF02-8EDC-441B-A615-5EC38607EDFE}" type="slidenum">
              <a:rPr lang="de-DE" smtClean="0"/>
              <a:t>1</a:t>
            </a:fld>
            <a:endParaRPr lang="de-DE"/>
          </a:p>
        </p:txBody>
      </p:sp>
      <p:sp>
        <p:nvSpPr>
          <p:cNvPr id="4" name="Titel 1"/>
          <p:cNvSpPr txBox="1">
            <a:spLocks/>
          </p:cNvSpPr>
          <p:nvPr/>
        </p:nvSpPr>
        <p:spPr>
          <a:xfrm>
            <a:off x="772616" y="4581128"/>
            <a:ext cx="7543800" cy="1446550"/>
          </a:xfrm>
          <a:prstGeom prst="rect">
            <a:avLst/>
          </a:prstGeom>
        </p:spPr>
        <p:txBody>
          <a:bodyPr vert="horz" lIns="91440" tIns="45720" rIns="91440" bIns="45720" rtlCol="0" anchor="b">
            <a:sp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de-DE" sz="3200" dirty="0" smtClean="0">
                <a:solidFill>
                  <a:schemeClr val="bg1">
                    <a:lumMod val="85000"/>
                  </a:schemeClr>
                </a:solidFill>
                <a:effectLst/>
                <a:latin typeface="+mn-lt"/>
              </a:rPr>
              <a:t>Dr. Ingo van Lishaut, FM NRW</a:t>
            </a:r>
            <a:br>
              <a:rPr lang="de-DE" sz="3200" dirty="0" smtClean="0">
                <a:solidFill>
                  <a:schemeClr val="bg1">
                    <a:lumMod val="85000"/>
                  </a:schemeClr>
                </a:solidFill>
                <a:effectLst/>
                <a:latin typeface="+mn-lt"/>
              </a:rPr>
            </a:br>
            <a:r>
              <a:rPr lang="de-DE" sz="3200" dirty="0" smtClean="0">
                <a:solidFill>
                  <a:schemeClr val="bg1">
                    <a:lumMod val="85000"/>
                  </a:schemeClr>
                </a:solidFill>
                <a:effectLst/>
                <a:latin typeface="+mn-lt"/>
              </a:rPr>
              <a:t/>
            </a:r>
            <a:br>
              <a:rPr lang="de-DE" sz="3200" dirty="0" smtClean="0">
                <a:solidFill>
                  <a:schemeClr val="bg1">
                    <a:lumMod val="85000"/>
                  </a:schemeClr>
                </a:solidFill>
                <a:effectLst/>
                <a:latin typeface="+mn-lt"/>
              </a:rPr>
            </a:br>
            <a:r>
              <a:rPr lang="de-DE" sz="2400" dirty="0" smtClean="0">
                <a:solidFill>
                  <a:schemeClr val="bg1">
                    <a:lumMod val="85000"/>
                  </a:schemeClr>
                </a:solidFill>
                <a:effectLst/>
                <a:latin typeface="+mn-lt"/>
              </a:rPr>
              <a:t>Vortrag vor dem Westfälischen Steuerkreis am 7.12.2021</a:t>
            </a:r>
            <a:endParaRPr lang="de-DE" sz="2400" dirty="0">
              <a:solidFill>
                <a:schemeClr val="bg1">
                  <a:lumMod val="85000"/>
                </a:schemeClr>
              </a:solidFill>
              <a:effectLst/>
              <a:latin typeface="+mn-lt"/>
            </a:endParaRPr>
          </a:p>
        </p:txBody>
      </p:sp>
    </p:spTree>
    <p:extLst>
      <p:ext uri="{BB962C8B-B14F-4D97-AF65-F5344CB8AC3E}">
        <p14:creationId xmlns:p14="http://schemas.microsoft.com/office/powerpoint/2010/main" val="172687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00B050"/>
                </a:solidFill>
              </a:rPr>
              <a:t>Steueroasengesetz</a:t>
            </a:r>
            <a:endParaRPr lang="de-DE" sz="3600" dirty="0">
              <a:solidFill>
                <a:srgbClr val="00B050"/>
              </a:solidFill>
            </a:endParaRPr>
          </a:p>
        </p:txBody>
      </p:sp>
      <p:sp>
        <p:nvSpPr>
          <p:cNvPr id="3" name="Inhaltsplatzhalter 2"/>
          <p:cNvSpPr>
            <a:spLocks noGrp="1"/>
          </p:cNvSpPr>
          <p:nvPr>
            <p:ph idx="1"/>
          </p:nvPr>
        </p:nvSpPr>
        <p:spPr>
          <a:xfrm>
            <a:off x="457200" y="1268760"/>
            <a:ext cx="8229600" cy="5589240"/>
          </a:xfrm>
        </p:spPr>
        <p:txBody>
          <a:bodyPr>
            <a:normAutofit/>
          </a:bodyPr>
          <a:lstStyle/>
          <a:p>
            <a:r>
              <a:rPr lang="de-DE" sz="2400" dirty="0" smtClean="0">
                <a:solidFill>
                  <a:schemeClr val="bg1"/>
                </a:solidFill>
              </a:rPr>
              <a:t>Prinzip</a:t>
            </a:r>
          </a:p>
          <a:p>
            <a:pPr lvl="1"/>
            <a:r>
              <a:rPr lang="de-DE" sz="1800" dirty="0" smtClean="0">
                <a:solidFill>
                  <a:schemeClr val="bg1">
                    <a:lumMod val="85000"/>
                  </a:schemeClr>
                </a:solidFill>
              </a:rPr>
              <a:t>Vorläufer </a:t>
            </a:r>
            <a:r>
              <a:rPr lang="de-DE" sz="1800" dirty="0">
                <a:solidFill>
                  <a:schemeClr val="bg1">
                    <a:lumMod val="85000"/>
                  </a:schemeClr>
                </a:solidFill>
              </a:rPr>
              <a:t>ist das Steuerhinterziehungsbekämpfungsgesetz von </a:t>
            </a:r>
            <a:r>
              <a:rPr lang="de-DE" sz="1800" dirty="0" smtClean="0">
                <a:solidFill>
                  <a:schemeClr val="bg1">
                    <a:lumMod val="85000"/>
                  </a:schemeClr>
                </a:solidFill>
              </a:rPr>
              <a:t>2009</a:t>
            </a:r>
          </a:p>
          <a:p>
            <a:pPr lvl="1"/>
            <a:r>
              <a:rPr lang="de-DE" sz="1800" dirty="0" smtClean="0">
                <a:solidFill>
                  <a:schemeClr val="bg1">
                    <a:lumMod val="85000"/>
                  </a:schemeClr>
                </a:solidFill>
              </a:rPr>
              <a:t>Basis</a:t>
            </a:r>
            <a:r>
              <a:rPr lang="de-DE" sz="1800" dirty="0">
                <a:solidFill>
                  <a:schemeClr val="bg1">
                    <a:lumMod val="85000"/>
                  </a:schemeClr>
                </a:solidFill>
              </a:rPr>
              <a:t>: Schlussfolgerungen des Rates der EU zur EU-Liste nicht kooperativer </a:t>
            </a:r>
            <a:r>
              <a:rPr lang="de-DE" sz="1800" dirty="0" smtClean="0">
                <a:solidFill>
                  <a:schemeClr val="bg1">
                    <a:lumMod val="85000"/>
                  </a:schemeClr>
                </a:solidFill>
              </a:rPr>
              <a:t>Steuerhoheitsgebiete </a:t>
            </a:r>
            <a:r>
              <a:rPr lang="de-DE" sz="1800" dirty="0">
                <a:solidFill>
                  <a:schemeClr val="bg1">
                    <a:lumMod val="85000"/>
                  </a:schemeClr>
                </a:solidFill>
              </a:rPr>
              <a:t>(sog. schwarze Liste) und Empfehlungen der Gruppe </a:t>
            </a:r>
            <a:r>
              <a:rPr lang="de-DE" sz="1800" dirty="0" smtClean="0">
                <a:solidFill>
                  <a:schemeClr val="bg1">
                    <a:lumMod val="85000"/>
                  </a:schemeClr>
                </a:solidFill>
              </a:rPr>
              <a:t>Verhaltenskodex</a:t>
            </a:r>
          </a:p>
          <a:p>
            <a:r>
              <a:rPr lang="de-DE" sz="2400" dirty="0" smtClean="0">
                <a:solidFill>
                  <a:schemeClr val="bg1"/>
                </a:solidFill>
              </a:rPr>
              <a:t>Tatbestand</a:t>
            </a:r>
          </a:p>
          <a:p>
            <a:pPr lvl="1"/>
            <a:r>
              <a:rPr lang="de-DE" sz="1800" dirty="0" smtClean="0">
                <a:solidFill>
                  <a:schemeClr val="bg1">
                    <a:lumMod val="85000"/>
                  </a:schemeClr>
                </a:solidFill>
              </a:rPr>
              <a:t>Unterhalten </a:t>
            </a:r>
            <a:r>
              <a:rPr lang="de-DE" sz="1800" dirty="0">
                <a:solidFill>
                  <a:schemeClr val="bg1">
                    <a:lumMod val="85000"/>
                  </a:schemeClr>
                </a:solidFill>
              </a:rPr>
              <a:t>von Geschäftsbeziehungen oder </a:t>
            </a:r>
            <a:r>
              <a:rPr lang="de-DE" sz="1800" dirty="0" smtClean="0">
                <a:solidFill>
                  <a:schemeClr val="bg1">
                    <a:lumMod val="85000"/>
                  </a:schemeClr>
                </a:solidFill>
              </a:rPr>
              <a:t>Beteiligungsverhältnissen </a:t>
            </a:r>
            <a:r>
              <a:rPr lang="de-DE" sz="1800" dirty="0">
                <a:solidFill>
                  <a:schemeClr val="bg1">
                    <a:lumMod val="85000"/>
                  </a:schemeClr>
                </a:solidFill>
              </a:rPr>
              <a:t>zu einem nicht kooperativen Steuerhoheitsgebiet</a:t>
            </a:r>
          </a:p>
          <a:p>
            <a:pPr lvl="1"/>
            <a:r>
              <a:rPr lang="de-DE" sz="1800" dirty="0">
                <a:solidFill>
                  <a:schemeClr val="bg1">
                    <a:lumMod val="85000"/>
                  </a:schemeClr>
                </a:solidFill>
              </a:rPr>
              <a:t>„nicht kooperatives Steuerhoheitsgebiet“ </a:t>
            </a:r>
            <a:r>
              <a:rPr lang="de-DE" sz="1800" dirty="0" smtClean="0">
                <a:solidFill>
                  <a:schemeClr val="bg1">
                    <a:lumMod val="85000"/>
                  </a:schemeClr>
                </a:solidFill>
              </a:rPr>
              <a:t>ist definiert </a:t>
            </a:r>
            <a:r>
              <a:rPr lang="de-DE" sz="1800" dirty="0">
                <a:solidFill>
                  <a:schemeClr val="bg1">
                    <a:lumMod val="85000"/>
                  </a:schemeClr>
                </a:solidFill>
              </a:rPr>
              <a:t>in § 4 bis § </a:t>
            </a:r>
            <a:r>
              <a:rPr lang="de-DE" sz="1800" dirty="0" smtClean="0">
                <a:solidFill>
                  <a:schemeClr val="bg1">
                    <a:lumMod val="85000"/>
                  </a:schemeClr>
                </a:solidFill>
              </a:rPr>
              <a:t>6 </a:t>
            </a:r>
            <a:r>
              <a:rPr lang="de-DE" sz="1800" dirty="0" err="1" smtClean="0">
                <a:solidFill>
                  <a:schemeClr val="bg1">
                    <a:lumMod val="85000"/>
                  </a:schemeClr>
                </a:solidFill>
              </a:rPr>
              <a:t>StAbwG</a:t>
            </a:r>
            <a:r>
              <a:rPr lang="de-DE" sz="1800" dirty="0" smtClean="0">
                <a:solidFill>
                  <a:schemeClr val="bg1">
                    <a:lumMod val="85000"/>
                  </a:schemeClr>
                </a:solidFill>
              </a:rPr>
              <a:t>: </a:t>
            </a:r>
          </a:p>
          <a:p>
            <a:pPr lvl="2"/>
            <a:r>
              <a:rPr lang="de-DE" sz="1800" dirty="0" smtClean="0">
                <a:solidFill>
                  <a:schemeClr val="bg1">
                    <a:lumMod val="85000"/>
                  </a:schemeClr>
                </a:solidFill>
              </a:rPr>
              <a:t>Intransparenz </a:t>
            </a:r>
            <a:r>
              <a:rPr lang="de-DE" sz="1800" dirty="0">
                <a:solidFill>
                  <a:schemeClr val="bg1">
                    <a:lumMod val="85000"/>
                  </a:schemeClr>
                </a:solidFill>
              </a:rPr>
              <a:t>in Steuersachen, </a:t>
            </a:r>
            <a:endParaRPr lang="de-DE" sz="1800" dirty="0" smtClean="0">
              <a:solidFill>
                <a:schemeClr val="bg1">
                  <a:lumMod val="85000"/>
                </a:schemeClr>
              </a:solidFill>
            </a:endParaRPr>
          </a:p>
          <a:p>
            <a:pPr lvl="2"/>
            <a:r>
              <a:rPr lang="de-DE" sz="1800" dirty="0" smtClean="0">
                <a:solidFill>
                  <a:schemeClr val="bg1">
                    <a:lumMod val="85000"/>
                  </a:schemeClr>
                </a:solidFill>
              </a:rPr>
              <a:t>unfairer </a:t>
            </a:r>
            <a:r>
              <a:rPr lang="de-DE" sz="1800" dirty="0">
                <a:solidFill>
                  <a:schemeClr val="bg1">
                    <a:lumMod val="85000"/>
                  </a:schemeClr>
                </a:solidFill>
              </a:rPr>
              <a:t>Steuerwettbewerb, </a:t>
            </a:r>
            <a:endParaRPr lang="de-DE" sz="1800" dirty="0" smtClean="0">
              <a:solidFill>
                <a:schemeClr val="bg1">
                  <a:lumMod val="85000"/>
                </a:schemeClr>
              </a:solidFill>
            </a:endParaRPr>
          </a:p>
          <a:p>
            <a:pPr lvl="2"/>
            <a:r>
              <a:rPr lang="de-DE" sz="1800" dirty="0" smtClean="0">
                <a:solidFill>
                  <a:schemeClr val="bg1">
                    <a:lumMod val="85000"/>
                  </a:schemeClr>
                </a:solidFill>
              </a:rPr>
              <a:t>Nichtumsetzung </a:t>
            </a:r>
            <a:r>
              <a:rPr lang="de-DE" sz="1800" dirty="0">
                <a:solidFill>
                  <a:schemeClr val="bg1">
                    <a:lumMod val="85000"/>
                  </a:schemeClr>
                </a:solidFill>
              </a:rPr>
              <a:t>BEPS-Mindeststandard</a:t>
            </a:r>
          </a:p>
          <a:p>
            <a:pPr lvl="1"/>
            <a:r>
              <a:rPr lang="de-DE" sz="1800" dirty="0">
                <a:solidFill>
                  <a:schemeClr val="bg1">
                    <a:lumMod val="85000"/>
                  </a:schemeClr>
                </a:solidFill>
              </a:rPr>
              <a:t>Bindende Qualifikationsfeststellung durch Verordnung, § </a:t>
            </a:r>
            <a:r>
              <a:rPr lang="de-DE" sz="1800" dirty="0" smtClean="0">
                <a:solidFill>
                  <a:schemeClr val="bg1">
                    <a:lumMod val="85000"/>
                  </a:schemeClr>
                </a:solidFill>
              </a:rPr>
              <a:t>3, Karenzfristen</a:t>
            </a:r>
            <a:endParaRPr lang="de-DE" sz="1800" dirty="0">
              <a:solidFill>
                <a:schemeClr val="bg1">
                  <a:lumMod val="85000"/>
                </a:schemeClr>
              </a:solidFill>
            </a:endParaRPr>
          </a:p>
          <a:p>
            <a:pPr lvl="1"/>
            <a:r>
              <a:rPr lang="de-DE" sz="1800" dirty="0">
                <a:solidFill>
                  <a:schemeClr val="bg1">
                    <a:lumMod val="85000"/>
                  </a:schemeClr>
                </a:solidFill>
              </a:rPr>
              <a:t>Keine Ausnahme </a:t>
            </a:r>
            <a:r>
              <a:rPr lang="de-DE" sz="1800" dirty="0" smtClean="0">
                <a:solidFill>
                  <a:schemeClr val="bg1">
                    <a:lumMod val="85000"/>
                  </a:schemeClr>
                </a:solidFill>
              </a:rPr>
              <a:t>selbst bei </a:t>
            </a:r>
            <a:r>
              <a:rPr lang="de-DE" sz="1800" dirty="0">
                <a:solidFill>
                  <a:schemeClr val="bg1">
                    <a:lumMod val="85000"/>
                  </a:schemeClr>
                </a:solidFill>
              </a:rPr>
              <a:t>gehöriger Mitwirkung des Steuerpflichtigen!</a:t>
            </a: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10</a:t>
            </a:fld>
            <a:endParaRPr lang="de-DE"/>
          </a:p>
        </p:txBody>
      </p:sp>
    </p:spTree>
    <p:extLst>
      <p:ext uri="{BB962C8B-B14F-4D97-AF65-F5344CB8AC3E}">
        <p14:creationId xmlns:p14="http://schemas.microsoft.com/office/powerpoint/2010/main" val="2300658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00B050"/>
                </a:solidFill>
              </a:rPr>
              <a:t>Steueroasengesetz</a:t>
            </a:r>
            <a:endParaRPr lang="de-DE" sz="3600" dirty="0">
              <a:solidFill>
                <a:srgbClr val="00B050"/>
              </a:solidFill>
            </a:endParaRPr>
          </a:p>
        </p:txBody>
      </p:sp>
      <p:sp>
        <p:nvSpPr>
          <p:cNvPr id="3" name="Inhaltsplatzhalter 2"/>
          <p:cNvSpPr>
            <a:spLocks noGrp="1"/>
          </p:cNvSpPr>
          <p:nvPr>
            <p:ph idx="1"/>
          </p:nvPr>
        </p:nvSpPr>
        <p:spPr>
          <a:xfrm>
            <a:off x="457200" y="1268760"/>
            <a:ext cx="8229600" cy="5589240"/>
          </a:xfrm>
        </p:spPr>
        <p:txBody>
          <a:bodyPr>
            <a:normAutofit/>
          </a:bodyPr>
          <a:lstStyle/>
          <a:p>
            <a:r>
              <a:rPr lang="de-DE" sz="2400" dirty="0" smtClean="0">
                <a:solidFill>
                  <a:schemeClr val="bg1"/>
                </a:solidFill>
              </a:rPr>
              <a:t>Rechtsfolgen </a:t>
            </a:r>
            <a:r>
              <a:rPr lang="de-DE" sz="2000" dirty="0" smtClean="0">
                <a:solidFill>
                  <a:schemeClr val="bg1"/>
                </a:solidFill>
              </a:rPr>
              <a:t>(zeitlich gestaffelt: ggf. erst ab 3. bzw. 4. Folgejahr)</a:t>
            </a:r>
            <a:endParaRPr lang="de-DE" sz="2400" dirty="0" smtClean="0">
              <a:solidFill>
                <a:schemeClr val="bg1"/>
              </a:solidFill>
            </a:endParaRPr>
          </a:p>
          <a:p>
            <a:pPr lvl="1"/>
            <a:r>
              <a:rPr lang="de-DE" sz="1800" dirty="0" smtClean="0">
                <a:solidFill>
                  <a:srgbClr val="FFFF00"/>
                </a:solidFill>
              </a:rPr>
              <a:t>Versagung </a:t>
            </a:r>
            <a:r>
              <a:rPr lang="de-DE" sz="1800" dirty="0">
                <a:solidFill>
                  <a:srgbClr val="FFFF00"/>
                </a:solidFill>
              </a:rPr>
              <a:t>Betriebsausgabenabzug, § </a:t>
            </a:r>
            <a:r>
              <a:rPr lang="de-DE" sz="1800" dirty="0" smtClean="0">
                <a:solidFill>
                  <a:srgbClr val="FFFF00"/>
                </a:solidFill>
              </a:rPr>
              <a:t>8</a:t>
            </a:r>
            <a:endParaRPr lang="de-DE" sz="1800" dirty="0">
              <a:solidFill>
                <a:srgbClr val="FFFF00"/>
              </a:solidFill>
            </a:endParaRPr>
          </a:p>
          <a:p>
            <a:pPr lvl="1"/>
            <a:r>
              <a:rPr lang="de-DE" sz="1800" dirty="0">
                <a:solidFill>
                  <a:schemeClr val="bg1">
                    <a:lumMod val="85000"/>
                  </a:schemeClr>
                </a:solidFill>
              </a:rPr>
              <a:t>Verschärfte Hinzurechnungsbesteuerung, § </a:t>
            </a:r>
            <a:r>
              <a:rPr lang="de-DE" sz="1800" dirty="0" smtClean="0">
                <a:solidFill>
                  <a:schemeClr val="bg1">
                    <a:lumMod val="85000"/>
                  </a:schemeClr>
                </a:solidFill>
              </a:rPr>
              <a:t>9</a:t>
            </a:r>
          </a:p>
          <a:p>
            <a:pPr lvl="2"/>
            <a:r>
              <a:rPr lang="de-DE" sz="1400" dirty="0" smtClean="0">
                <a:solidFill>
                  <a:schemeClr val="bg1">
                    <a:lumMod val="85000"/>
                  </a:schemeClr>
                </a:solidFill>
              </a:rPr>
              <a:t>auch </a:t>
            </a:r>
            <a:r>
              <a:rPr lang="de-DE" sz="1400" dirty="0">
                <a:solidFill>
                  <a:schemeClr val="bg1">
                    <a:lumMod val="85000"/>
                  </a:schemeClr>
                </a:solidFill>
              </a:rPr>
              <a:t>für nicht passive Einkünfte, </a:t>
            </a:r>
            <a:r>
              <a:rPr lang="de-DE" sz="1400" dirty="0" err="1">
                <a:solidFill>
                  <a:schemeClr val="bg1">
                    <a:lumMod val="85000"/>
                  </a:schemeClr>
                </a:solidFill>
              </a:rPr>
              <a:t>vorbeh</a:t>
            </a:r>
            <a:r>
              <a:rPr lang="de-DE" sz="1400" dirty="0">
                <a:solidFill>
                  <a:schemeClr val="bg1">
                    <a:lumMod val="85000"/>
                  </a:schemeClr>
                </a:solidFill>
              </a:rPr>
              <a:t>. Satz 3</a:t>
            </a:r>
          </a:p>
          <a:p>
            <a:pPr lvl="2"/>
            <a:r>
              <a:rPr lang="de-DE" sz="1400" dirty="0">
                <a:solidFill>
                  <a:schemeClr val="bg1">
                    <a:lumMod val="85000"/>
                  </a:schemeClr>
                </a:solidFill>
              </a:rPr>
              <a:t>Mindestbelastungsvorbehalt Satz 4</a:t>
            </a:r>
          </a:p>
          <a:p>
            <a:pPr lvl="2"/>
            <a:r>
              <a:rPr lang="de-DE" sz="1400" dirty="0">
                <a:solidFill>
                  <a:schemeClr val="bg1">
                    <a:lumMod val="85000"/>
                  </a:schemeClr>
                </a:solidFill>
              </a:rPr>
              <a:t>§ 20 Abs. 2 AStG auch für nicht passive Einkünfte Satz 5.</a:t>
            </a:r>
          </a:p>
          <a:p>
            <a:pPr lvl="1"/>
            <a:r>
              <a:rPr lang="de-DE" sz="1800" dirty="0" smtClean="0">
                <a:solidFill>
                  <a:schemeClr val="bg1">
                    <a:lumMod val="85000"/>
                  </a:schemeClr>
                </a:solidFill>
              </a:rPr>
              <a:t>Quellensteuermaßnahmen § 10</a:t>
            </a:r>
          </a:p>
          <a:p>
            <a:pPr lvl="2"/>
            <a:r>
              <a:rPr lang="de-DE" sz="1400" dirty="0" smtClean="0">
                <a:solidFill>
                  <a:schemeClr val="bg1">
                    <a:lumMod val="85000"/>
                  </a:schemeClr>
                </a:solidFill>
              </a:rPr>
              <a:t>Abzugssteuer </a:t>
            </a:r>
            <a:r>
              <a:rPr lang="de-DE" sz="1400" dirty="0">
                <a:solidFill>
                  <a:schemeClr val="bg1">
                    <a:lumMod val="85000"/>
                  </a:schemeClr>
                </a:solidFill>
              </a:rPr>
              <a:t>unter Erweiterung des § 49 </a:t>
            </a:r>
            <a:r>
              <a:rPr lang="de-DE" sz="1400" dirty="0" smtClean="0">
                <a:solidFill>
                  <a:schemeClr val="bg1">
                    <a:lumMod val="85000"/>
                  </a:schemeClr>
                </a:solidFill>
              </a:rPr>
              <a:t>EStG, z.B</a:t>
            </a:r>
            <a:r>
              <a:rPr lang="de-DE" sz="1400" dirty="0">
                <a:solidFill>
                  <a:schemeClr val="bg1">
                    <a:lumMod val="85000"/>
                  </a:schemeClr>
                </a:solidFill>
              </a:rPr>
              <a:t>. für Finanzierungsbeziehungen oder </a:t>
            </a:r>
            <a:r>
              <a:rPr lang="de-DE" sz="1400" dirty="0" smtClean="0">
                <a:solidFill>
                  <a:schemeClr val="bg1">
                    <a:lumMod val="85000"/>
                  </a:schemeClr>
                </a:solidFill>
              </a:rPr>
              <a:t>Versicherungsleistungen</a:t>
            </a:r>
          </a:p>
          <a:p>
            <a:pPr lvl="1"/>
            <a:r>
              <a:rPr lang="de-DE" sz="1800" dirty="0" smtClean="0">
                <a:solidFill>
                  <a:schemeClr val="bg1">
                    <a:lumMod val="85000"/>
                  </a:schemeClr>
                </a:solidFill>
              </a:rPr>
              <a:t>Maßnahmen bei Gewinnausschüttungen und Anteilsveräußerungen</a:t>
            </a:r>
          </a:p>
          <a:p>
            <a:pPr lvl="2"/>
            <a:r>
              <a:rPr lang="de-DE" sz="1400" dirty="0" smtClean="0">
                <a:solidFill>
                  <a:schemeClr val="bg1">
                    <a:lumMod val="85000"/>
                  </a:schemeClr>
                </a:solidFill>
              </a:rPr>
              <a:t>Einschränkung § 8b KStG / § 3 Nr. 40 EStG</a:t>
            </a:r>
          </a:p>
          <a:p>
            <a:pPr lvl="1"/>
            <a:r>
              <a:rPr lang="de-DE" sz="1800" dirty="0" smtClean="0">
                <a:solidFill>
                  <a:schemeClr val="bg1">
                    <a:lumMod val="85000"/>
                  </a:schemeClr>
                </a:solidFill>
              </a:rPr>
              <a:t>Gesteigerte Mitwirkungspflichten § 12</a:t>
            </a:r>
          </a:p>
          <a:p>
            <a:pPr lvl="1"/>
            <a:r>
              <a:rPr lang="de-DE" sz="1800" dirty="0" smtClean="0">
                <a:solidFill>
                  <a:schemeClr val="bg1">
                    <a:lumMod val="85000"/>
                  </a:schemeClr>
                </a:solidFill>
              </a:rPr>
              <a:t>Konkurrenzregelungen betr. die Wechselbeziehungen zwischen den Steuerregeln</a:t>
            </a:r>
            <a:endParaRPr lang="de-DE" sz="1800" dirty="0">
              <a:solidFill>
                <a:schemeClr val="bg1">
                  <a:lumMod val="85000"/>
                </a:schemeClr>
              </a:solidFill>
            </a:endParaRP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11</a:t>
            </a:fld>
            <a:endParaRPr lang="de-DE"/>
          </a:p>
        </p:txBody>
      </p:sp>
      <p:sp>
        <p:nvSpPr>
          <p:cNvPr id="6" name="Textfeld 5"/>
          <p:cNvSpPr txBox="1"/>
          <p:nvPr/>
        </p:nvSpPr>
        <p:spPr>
          <a:xfrm>
            <a:off x="395536" y="6165304"/>
            <a:ext cx="3118867" cy="307777"/>
          </a:xfrm>
          <a:prstGeom prst="rect">
            <a:avLst/>
          </a:prstGeom>
          <a:noFill/>
        </p:spPr>
        <p:txBody>
          <a:bodyPr wrap="none" rtlCol="0">
            <a:spAutoFit/>
          </a:bodyPr>
          <a:lstStyle/>
          <a:p>
            <a:r>
              <a:rPr lang="de-DE" sz="1400" dirty="0">
                <a:solidFill>
                  <a:schemeClr val="bg1">
                    <a:lumMod val="85000"/>
                  </a:schemeClr>
                </a:solidFill>
              </a:rPr>
              <a:t>Zum </a:t>
            </a:r>
            <a:r>
              <a:rPr lang="de-DE" sz="1400" dirty="0" err="1">
                <a:solidFill>
                  <a:schemeClr val="bg1">
                    <a:lumMod val="85000"/>
                  </a:schemeClr>
                </a:solidFill>
              </a:rPr>
              <a:t>StAbwG</a:t>
            </a:r>
            <a:r>
              <a:rPr lang="de-DE" sz="1400" dirty="0">
                <a:solidFill>
                  <a:schemeClr val="bg1">
                    <a:lumMod val="85000"/>
                  </a:schemeClr>
                </a:solidFill>
              </a:rPr>
              <a:t>: Ditz/Seibert, FR 2021, 813</a:t>
            </a:r>
            <a:endParaRPr lang="de-DE" sz="1400" dirty="0"/>
          </a:p>
        </p:txBody>
      </p:sp>
    </p:spTree>
    <p:extLst>
      <p:ext uri="{BB962C8B-B14F-4D97-AF65-F5344CB8AC3E}">
        <p14:creationId xmlns:p14="http://schemas.microsoft.com/office/powerpoint/2010/main" val="720986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00B050"/>
                </a:solidFill>
              </a:rPr>
              <a:t>Steueroasengesetz</a:t>
            </a:r>
            <a:endParaRPr lang="de-DE" sz="3600" dirty="0">
              <a:solidFill>
                <a:srgbClr val="00B050"/>
              </a:solidFill>
            </a:endParaRPr>
          </a:p>
        </p:txBody>
      </p:sp>
      <p:sp>
        <p:nvSpPr>
          <p:cNvPr id="3" name="Inhaltsplatzhalter 2"/>
          <p:cNvSpPr>
            <a:spLocks noGrp="1"/>
          </p:cNvSpPr>
          <p:nvPr>
            <p:ph idx="1"/>
          </p:nvPr>
        </p:nvSpPr>
        <p:spPr>
          <a:xfrm>
            <a:off x="457200" y="1268760"/>
            <a:ext cx="8229600" cy="864096"/>
          </a:xfrm>
        </p:spPr>
        <p:txBody>
          <a:bodyPr>
            <a:normAutofit/>
          </a:bodyPr>
          <a:lstStyle/>
          <a:p>
            <a:pPr marL="0" indent="0" algn="ctr">
              <a:buNone/>
            </a:pPr>
            <a:r>
              <a:rPr lang="de-DE" sz="2000" dirty="0" smtClean="0">
                <a:solidFill>
                  <a:schemeClr val="bg1"/>
                </a:solidFill>
              </a:rPr>
              <a:t>Das heitere Oasen-Ratespiel: </a:t>
            </a:r>
          </a:p>
          <a:p>
            <a:pPr marL="0" indent="0" algn="ctr">
              <a:buNone/>
            </a:pPr>
            <a:r>
              <a:rPr lang="de-DE" sz="2000" dirty="0" smtClean="0">
                <a:solidFill>
                  <a:schemeClr val="bg1"/>
                </a:solidFill>
              </a:rPr>
              <a:t>Sind folgende Staaten/</a:t>
            </a:r>
            <a:r>
              <a:rPr lang="de-DE" sz="2000" dirty="0" err="1" smtClean="0">
                <a:solidFill>
                  <a:schemeClr val="bg1"/>
                </a:solidFill>
              </a:rPr>
              <a:t>Jurisdiktionen</a:t>
            </a:r>
            <a:r>
              <a:rPr lang="de-DE" sz="2000" dirty="0" smtClean="0">
                <a:solidFill>
                  <a:schemeClr val="bg1"/>
                </a:solidFill>
              </a:rPr>
              <a:t> lt. EU Steueroasen?	</a:t>
            </a:r>
          </a:p>
          <a:p>
            <a:endParaRPr lang="de-DE" sz="1600" dirty="0" smtClean="0">
              <a:solidFill>
                <a:schemeClr val="bg1">
                  <a:lumMod val="85000"/>
                </a:schemeClr>
              </a:solidFill>
            </a:endParaRPr>
          </a:p>
          <a:p>
            <a:endParaRPr lang="de-DE" sz="1600" dirty="0">
              <a:solidFill>
                <a:schemeClr val="bg1">
                  <a:lumMod val="85000"/>
                </a:schemeClr>
              </a:solidFill>
            </a:endParaRP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12</a:t>
            </a:fld>
            <a:endParaRPr lang="de-DE"/>
          </a:p>
        </p:txBody>
      </p:sp>
      <p:sp>
        <p:nvSpPr>
          <p:cNvPr id="6" name="Textfeld 5"/>
          <p:cNvSpPr txBox="1"/>
          <p:nvPr/>
        </p:nvSpPr>
        <p:spPr>
          <a:xfrm>
            <a:off x="467544" y="2217053"/>
            <a:ext cx="4104456" cy="3416320"/>
          </a:xfrm>
          <a:prstGeom prst="rect">
            <a:avLst/>
          </a:prstGeom>
          <a:noFill/>
        </p:spPr>
        <p:txBody>
          <a:bodyPr wrap="square" rtlCol="0">
            <a:spAutoFit/>
          </a:bodyPr>
          <a:lstStyle/>
          <a:p>
            <a:pPr marL="342900" indent="-342900">
              <a:buFont typeface="+mj-lt"/>
              <a:buAutoNum type="alphaLcParenR"/>
            </a:pPr>
            <a:r>
              <a:rPr lang="de-DE" dirty="0">
                <a:solidFill>
                  <a:schemeClr val="bg1">
                    <a:lumMod val="85000"/>
                  </a:schemeClr>
                </a:solidFill>
              </a:rPr>
              <a:t>Amerikanisch Samoa?</a:t>
            </a:r>
          </a:p>
          <a:p>
            <a:pPr marL="342900" indent="-342900">
              <a:buFont typeface="+mj-lt"/>
              <a:buAutoNum type="alphaLcParenR"/>
            </a:pPr>
            <a:r>
              <a:rPr lang="de-DE" dirty="0" smtClean="0">
                <a:solidFill>
                  <a:schemeClr val="bg1">
                    <a:lumMod val="85000"/>
                  </a:schemeClr>
                </a:solidFill>
              </a:rPr>
              <a:t>Anguilla?</a:t>
            </a:r>
          </a:p>
          <a:p>
            <a:pPr marL="342900" indent="-342900">
              <a:buFont typeface="+mj-lt"/>
              <a:buAutoNum type="alphaLcParenR"/>
            </a:pPr>
            <a:r>
              <a:rPr lang="de-DE" dirty="0" smtClean="0">
                <a:solidFill>
                  <a:schemeClr val="bg1">
                    <a:lumMod val="85000"/>
                  </a:schemeClr>
                </a:solidFill>
              </a:rPr>
              <a:t>Bermuda?</a:t>
            </a:r>
          </a:p>
          <a:p>
            <a:pPr marL="342900" indent="-342900">
              <a:buFont typeface="+mj-lt"/>
              <a:buAutoNum type="alphaLcParenR"/>
            </a:pPr>
            <a:r>
              <a:rPr lang="de-DE" dirty="0" smtClean="0">
                <a:solidFill>
                  <a:schemeClr val="bg1">
                    <a:lumMod val="85000"/>
                  </a:schemeClr>
                </a:solidFill>
              </a:rPr>
              <a:t>British Virgin Islands?</a:t>
            </a:r>
          </a:p>
          <a:p>
            <a:pPr marL="342900" indent="-342900">
              <a:buFont typeface="+mj-lt"/>
              <a:buAutoNum type="alphaLcParenR"/>
            </a:pPr>
            <a:r>
              <a:rPr lang="de-DE" dirty="0" err="1" smtClean="0">
                <a:solidFill>
                  <a:schemeClr val="bg1">
                    <a:lumMod val="85000"/>
                  </a:schemeClr>
                </a:solidFill>
              </a:rPr>
              <a:t>Cayman</a:t>
            </a:r>
            <a:r>
              <a:rPr lang="de-DE" dirty="0" smtClean="0">
                <a:solidFill>
                  <a:schemeClr val="bg1">
                    <a:lumMod val="85000"/>
                  </a:schemeClr>
                </a:solidFill>
              </a:rPr>
              <a:t> Islands?</a:t>
            </a:r>
          </a:p>
          <a:p>
            <a:pPr marL="342900" indent="-342900">
              <a:buFont typeface="+mj-lt"/>
              <a:buAutoNum type="alphaLcParenR"/>
            </a:pPr>
            <a:r>
              <a:rPr lang="de-DE" dirty="0" smtClean="0">
                <a:solidFill>
                  <a:schemeClr val="bg1">
                    <a:lumMod val="85000"/>
                  </a:schemeClr>
                </a:solidFill>
              </a:rPr>
              <a:t>Dominica?</a:t>
            </a:r>
          </a:p>
          <a:p>
            <a:pPr marL="342900" indent="-342900">
              <a:buFont typeface="+mj-lt"/>
              <a:buAutoNum type="alphaLcParenR"/>
            </a:pPr>
            <a:r>
              <a:rPr lang="de-DE" dirty="0" smtClean="0">
                <a:solidFill>
                  <a:schemeClr val="bg1">
                    <a:lumMod val="85000"/>
                  </a:schemeClr>
                </a:solidFill>
              </a:rPr>
              <a:t>Fidschi</a:t>
            </a:r>
            <a:r>
              <a:rPr lang="de-DE" dirty="0">
                <a:solidFill>
                  <a:schemeClr val="bg1">
                    <a:lumMod val="85000"/>
                  </a:schemeClr>
                </a:solidFill>
              </a:rPr>
              <a:t>?</a:t>
            </a:r>
          </a:p>
          <a:p>
            <a:pPr marL="342900" indent="-342900">
              <a:buFont typeface="+mj-lt"/>
              <a:buAutoNum type="alphaLcParenR"/>
            </a:pPr>
            <a:r>
              <a:rPr lang="de-DE" dirty="0" smtClean="0">
                <a:solidFill>
                  <a:schemeClr val="bg1">
                    <a:lumMod val="85000"/>
                  </a:schemeClr>
                </a:solidFill>
              </a:rPr>
              <a:t>Guam?</a:t>
            </a:r>
          </a:p>
          <a:p>
            <a:pPr marL="342900" indent="-342900">
              <a:buFont typeface="+mj-lt"/>
              <a:buAutoNum type="alphaLcParenR"/>
            </a:pPr>
            <a:r>
              <a:rPr lang="de-DE" dirty="0" smtClean="0">
                <a:solidFill>
                  <a:schemeClr val="bg1">
                    <a:lumMod val="85000"/>
                  </a:schemeClr>
                </a:solidFill>
              </a:rPr>
              <a:t>Guernsey?</a:t>
            </a:r>
            <a:endParaRPr lang="de-DE" dirty="0">
              <a:solidFill>
                <a:schemeClr val="bg1">
                  <a:lumMod val="85000"/>
                </a:schemeClr>
              </a:solidFill>
            </a:endParaRPr>
          </a:p>
          <a:p>
            <a:pPr marL="342900" indent="-342900">
              <a:buFont typeface="+mj-lt"/>
              <a:buAutoNum type="alphaLcParenR"/>
            </a:pPr>
            <a:r>
              <a:rPr lang="de-DE" dirty="0" smtClean="0">
                <a:solidFill>
                  <a:schemeClr val="bg1">
                    <a:lumMod val="85000"/>
                  </a:schemeClr>
                </a:solidFill>
              </a:rPr>
              <a:t>Jersey?</a:t>
            </a:r>
            <a:endParaRPr lang="de-DE" dirty="0">
              <a:solidFill>
                <a:schemeClr val="bg1">
                  <a:lumMod val="85000"/>
                </a:schemeClr>
              </a:solidFill>
            </a:endParaRPr>
          </a:p>
          <a:p>
            <a:pPr marL="342900" indent="-342900">
              <a:buFont typeface="+mj-lt"/>
              <a:buAutoNum type="alphaLcParenR"/>
            </a:pPr>
            <a:r>
              <a:rPr lang="de-DE" dirty="0" smtClean="0">
                <a:solidFill>
                  <a:schemeClr val="bg1">
                    <a:lumMod val="85000"/>
                  </a:schemeClr>
                </a:solidFill>
              </a:rPr>
              <a:t>Irland?</a:t>
            </a:r>
          </a:p>
          <a:p>
            <a:pPr marL="342900" indent="-342900">
              <a:buFont typeface="+mj-lt"/>
              <a:buAutoNum type="alphaLcParenR"/>
            </a:pPr>
            <a:r>
              <a:rPr lang="de-DE" dirty="0" smtClean="0">
                <a:solidFill>
                  <a:schemeClr val="bg1">
                    <a:lumMod val="85000"/>
                  </a:schemeClr>
                </a:solidFill>
              </a:rPr>
              <a:t>Isle </a:t>
            </a:r>
            <a:r>
              <a:rPr lang="de-DE" dirty="0" err="1">
                <a:solidFill>
                  <a:schemeClr val="bg1">
                    <a:lumMod val="85000"/>
                  </a:schemeClr>
                </a:solidFill>
              </a:rPr>
              <a:t>of</a:t>
            </a:r>
            <a:r>
              <a:rPr lang="de-DE" dirty="0">
                <a:solidFill>
                  <a:schemeClr val="bg1">
                    <a:lumMod val="85000"/>
                  </a:schemeClr>
                </a:solidFill>
              </a:rPr>
              <a:t> Man</a:t>
            </a:r>
            <a:r>
              <a:rPr lang="de-DE" dirty="0" smtClean="0">
                <a:solidFill>
                  <a:schemeClr val="bg1">
                    <a:lumMod val="85000"/>
                  </a:schemeClr>
                </a:solidFill>
              </a:rPr>
              <a:t>?</a:t>
            </a:r>
          </a:p>
        </p:txBody>
      </p:sp>
      <p:sp>
        <p:nvSpPr>
          <p:cNvPr id="7" name="Textfeld 6"/>
          <p:cNvSpPr txBox="1"/>
          <p:nvPr/>
        </p:nvSpPr>
        <p:spPr>
          <a:xfrm>
            <a:off x="5436096" y="2204864"/>
            <a:ext cx="4104456" cy="3416320"/>
          </a:xfrm>
          <a:prstGeom prst="rect">
            <a:avLst/>
          </a:prstGeom>
          <a:noFill/>
        </p:spPr>
        <p:txBody>
          <a:bodyPr wrap="square" rtlCol="0">
            <a:spAutoFit/>
          </a:bodyPr>
          <a:lstStyle/>
          <a:p>
            <a:pPr marL="342900" indent="-342900">
              <a:buFont typeface="+mj-lt"/>
              <a:buAutoNum type="alphaLcParenR" startAt="13"/>
            </a:pPr>
            <a:r>
              <a:rPr lang="de-DE" dirty="0" smtClean="0">
                <a:solidFill>
                  <a:schemeClr val="bg1">
                    <a:lumMod val="85000"/>
                  </a:schemeClr>
                </a:solidFill>
              </a:rPr>
              <a:t>Luxemburg?</a:t>
            </a:r>
          </a:p>
          <a:p>
            <a:pPr marL="342900" indent="-342900">
              <a:buFont typeface="+mj-lt"/>
              <a:buAutoNum type="alphaLcParenR" startAt="13"/>
            </a:pPr>
            <a:r>
              <a:rPr lang="de-DE" dirty="0" smtClean="0">
                <a:solidFill>
                  <a:schemeClr val="bg1">
                    <a:lumMod val="85000"/>
                  </a:schemeClr>
                </a:solidFill>
              </a:rPr>
              <a:t>Palau?</a:t>
            </a:r>
          </a:p>
          <a:p>
            <a:pPr marL="342900" indent="-342900">
              <a:buFont typeface="+mj-lt"/>
              <a:buAutoNum type="alphaLcParenR" startAt="13"/>
            </a:pPr>
            <a:r>
              <a:rPr lang="de-DE" dirty="0" smtClean="0">
                <a:solidFill>
                  <a:schemeClr val="bg1">
                    <a:lumMod val="85000"/>
                  </a:schemeClr>
                </a:solidFill>
              </a:rPr>
              <a:t>Panama?</a:t>
            </a:r>
          </a:p>
          <a:p>
            <a:pPr marL="342900" indent="-342900">
              <a:buFont typeface="+mj-lt"/>
              <a:buAutoNum type="alphaLcParenR" startAt="13"/>
            </a:pPr>
            <a:r>
              <a:rPr lang="de-DE" dirty="0" smtClean="0">
                <a:solidFill>
                  <a:schemeClr val="bg1">
                    <a:lumMod val="85000"/>
                  </a:schemeClr>
                </a:solidFill>
              </a:rPr>
              <a:t>Samoa?</a:t>
            </a:r>
          </a:p>
          <a:p>
            <a:pPr marL="342900" indent="-342900">
              <a:buFont typeface="+mj-lt"/>
              <a:buAutoNum type="alphaLcParenR" startAt="13"/>
            </a:pPr>
            <a:r>
              <a:rPr lang="de-DE" dirty="0" smtClean="0">
                <a:solidFill>
                  <a:schemeClr val="bg1">
                    <a:lumMod val="85000"/>
                  </a:schemeClr>
                </a:solidFill>
              </a:rPr>
              <a:t>Schweiz?</a:t>
            </a:r>
          </a:p>
          <a:p>
            <a:pPr marL="342900" indent="-342900">
              <a:buFont typeface="+mj-lt"/>
              <a:buAutoNum type="alphaLcParenR" startAt="13"/>
            </a:pPr>
            <a:r>
              <a:rPr lang="de-DE" dirty="0" smtClean="0">
                <a:solidFill>
                  <a:schemeClr val="bg1">
                    <a:lumMod val="85000"/>
                  </a:schemeClr>
                </a:solidFill>
              </a:rPr>
              <a:t>Seychellen?</a:t>
            </a:r>
            <a:endParaRPr lang="de-DE" dirty="0">
              <a:solidFill>
                <a:schemeClr val="bg1">
                  <a:lumMod val="85000"/>
                </a:schemeClr>
              </a:solidFill>
            </a:endParaRPr>
          </a:p>
          <a:p>
            <a:pPr marL="342900" indent="-342900">
              <a:buFont typeface="+mj-lt"/>
              <a:buAutoNum type="alphaLcParenR" startAt="13"/>
            </a:pPr>
            <a:r>
              <a:rPr lang="de-DE" dirty="0" smtClean="0">
                <a:solidFill>
                  <a:schemeClr val="bg1">
                    <a:lumMod val="85000"/>
                  </a:schemeClr>
                </a:solidFill>
              </a:rPr>
              <a:t>Trinidad </a:t>
            </a:r>
            <a:r>
              <a:rPr lang="de-DE" dirty="0">
                <a:solidFill>
                  <a:schemeClr val="bg1">
                    <a:lumMod val="85000"/>
                  </a:schemeClr>
                </a:solidFill>
              </a:rPr>
              <a:t>und Tobago?</a:t>
            </a:r>
          </a:p>
          <a:p>
            <a:pPr marL="342900" indent="-342900">
              <a:buFont typeface="+mj-lt"/>
              <a:buAutoNum type="alphaLcParenR" startAt="13"/>
            </a:pPr>
            <a:r>
              <a:rPr lang="de-DE" dirty="0" smtClean="0">
                <a:solidFill>
                  <a:schemeClr val="bg1">
                    <a:lumMod val="85000"/>
                  </a:schemeClr>
                </a:solidFill>
              </a:rPr>
              <a:t>Türkei?</a:t>
            </a:r>
          </a:p>
          <a:p>
            <a:pPr marL="342900" indent="-342900">
              <a:buFont typeface="+mj-lt"/>
              <a:buAutoNum type="alphaLcParenR" startAt="13"/>
            </a:pPr>
            <a:r>
              <a:rPr lang="de-DE" dirty="0" smtClean="0">
                <a:solidFill>
                  <a:schemeClr val="bg1">
                    <a:lumMod val="85000"/>
                  </a:schemeClr>
                </a:solidFill>
              </a:rPr>
              <a:t>US-Virgin </a:t>
            </a:r>
            <a:r>
              <a:rPr lang="de-DE" dirty="0">
                <a:solidFill>
                  <a:schemeClr val="bg1">
                    <a:lumMod val="85000"/>
                  </a:schemeClr>
                </a:solidFill>
              </a:rPr>
              <a:t>Islands?</a:t>
            </a:r>
          </a:p>
          <a:p>
            <a:pPr marL="342900" indent="-342900">
              <a:buFont typeface="+mj-lt"/>
              <a:buAutoNum type="alphaLcParenR" startAt="13"/>
            </a:pPr>
            <a:r>
              <a:rPr lang="de-DE" dirty="0">
                <a:solidFill>
                  <a:schemeClr val="bg1">
                    <a:lumMod val="85000"/>
                  </a:schemeClr>
                </a:solidFill>
              </a:rPr>
              <a:t>Vanuatu</a:t>
            </a:r>
            <a:r>
              <a:rPr lang="de-DE" dirty="0" smtClean="0">
                <a:solidFill>
                  <a:schemeClr val="bg1">
                    <a:lumMod val="85000"/>
                  </a:schemeClr>
                </a:solidFill>
              </a:rPr>
              <a:t>?</a:t>
            </a:r>
          </a:p>
          <a:p>
            <a:pPr marL="342900" indent="-342900">
              <a:buFont typeface="+mj-lt"/>
              <a:buAutoNum type="alphaLcParenR" startAt="13"/>
            </a:pPr>
            <a:r>
              <a:rPr lang="de-DE" dirty="0" smtClean="0">
                <a:solidFill>
                  <a:schemeClr val="bg1">
                    <a:lumMod val="85000"/>
                  </a:schemeClr>
                </a:solidFill>
              </a:rPr>
              <a:t>Zypern?</a:t>
            </a:r>
          </a:p>
          <a:p>
            <a:pPr marL="342900" indent="-342900">
              <a:buFont typeface="+mj-lt"/>
              <a:buAutoNum type="alphaLcParenR" startAt="13"/>
            </a:pPr>
            <a:r>
              <a:rPr lang="de-DE" dirty="0" smtClean="0">
                <a:solidFill>
                  <a:schemeClr val="bg1">
                    <a:lumMod val="85000"/>
                  </a:schemeClr>
                </a:solidFill>
              </a:rPr>
              <a:t>…</a:t>
            </a:r>
            <a:endParaRPr lang="de-DE" dirty="0">
              <a:solidFill>
                <a:schemeClr val="bg1">
                  <a:lumMod val="85000"/>
                </a:schemeClr>
              </a:solidFill>
            </a:endParaRPr>
          </a:p>
        </p:txBody>
      </p:sp>
      <p:sp>
        <p:nvSpPr>
          <p:cNvPr id="8" name="Textfeld 7"/>
          <p:cNvSpPr txBox="1"/>
          <p:nvPr/>
        </p:nvSpPr>
        <p:spPr>
          <a:xfrm>
            <a:off x="323528" y="5949280"/>
            <a:ext cx="3784819" cy="369332"/>
          </a:xfrm>
          <a:prstGeom prst="rect">
            <a:avLst/>
          </a:prstGeom>
          <a:noFill/>
        </p:spPr>
        <p:txBody>
          <a:bodyPr wrap="none" rtlCol="0">
            <a:spAutoFit/>
          </a:bodyPr>
          <a:lstStyle/>
          <a:p>
            <a:r>
              <a:rPr lang="de-DE" dirty="0" smtClean="0">
                <a:solidFill>
                  <a:schemeClr val="bg1">
                    <a:lumMod val="85000"/>
                  </a:schemeClr>
                </a:solidFill>
              </a:rPr>
              <a:t>Schwarze Liste oder graue Liste der EU</a:t>
            </a:r>
            <a:endParaRPr lang="de-DE" dirty="0">
              <a:solidFill>
                <a:schemeClr val="bg1">
                  <a:lumMod val="85000"/>
                </a:schemeClr>
              </a:solidFill>
            </a:endParaRPr>
          </a:p>
        </p:txBody>
      </p:sp>
      <p:sp>
        <p:nvSpPr>
          <p:cNvPr id="9" name="Textfeld 8"/>
          <p:cNvSpPr txBox="1"/>
          <p:nvPr/>
        </p:nvSpPr>
        <p:spPr>
          <a:xfrm>
            <a:off x="4499992" y="5949280"/>
            <a:ext cx="6336704" cy="646331"/>
          </a:xfrm>
          <a:prstGeom prst="rect">
            <a:avLst/>
          </a:prstGeom>
          <a:noFill/>
        </p:spPr>
        <p:txBody>
          <a:bodyPr wrap="square" rtlCol="0">
            <a:spAutoFit/>
          </a:bodyPr>
          <a:lstStyle/>
          <a:p>
            <a:r>
              <a:rPr lang="de-DE" dirty="0" smtClean="0">
                <a:solidFill>
                  <a:schemeClr val="bg1">
                    <a:lumMod val="85000"/>
                  </a:schemeClr>
                </a:solidFill>
              </a:rPr>
              <a:t>Hinweis </a:t>
            </a:r>
            <a:r>
              <a:rPr lang="de-DE" dirty="0">
                <a:solidFill>
                  <a:schemeClr val="bg1">
                    <a:lumMod val="85000"/>
                  </a:schemeClr>
                </a:solidFill>
              </a:rPr>
              <a:t>auf Panama-Papers, </a:t>
            </a:r>
            <a:r>
              <a:rPr lang="de-DE" dirty="0" smtClean="0">
                <a:solidFill>
                  <a:schemeClr val="bg1">
                    <a:lumMod val="85000"/>
                  </a:schemeClr>
                </a:solidFill>
              </a:rPr>
              <a:t>Paradise-Papers</a:t>
            </a:r>
            <a:r>
              <a:rPr lang="de-DE" dirty="0">
                <a:solidFill>
                  <a:schemeClr val="bg1">
                    <a:lumMod val="85000"/>
                  </a:schemeClr>
                </a:solidFill>
              </a:rPr>
              <a:t>, </a:t>
            </a:r>
            <a:r>
              <a:rPr lang="de-DE" dirty="0" smtClean="0">
                <a:solidFill>
                  <a:schemeClr val="bg1">
                    <a:lumMod val="85000"/>
                  </a:schemeClr>
                </a:solidFill>
              </a:rPr>
              <a:t/>
            </a:r>
            <a:br>
              <a:rPr lang="de-DE" dirty="0" smtClean="0">
                <a:solidFill>
                  <a:schemeClr val="bg1">
                    <a:lumMod val="85000"/>
                  </a:schemeClr>
                </a:solidFill>
              </a:rPr>
            </a:br>
            <a:r>
              <a:rPr lang="de-DE" dirty="0" smtClean="0">
                <a:solidFill>
                  <a:schemeClr val="bg1">
                    <a:lumMod val="85000"/>
                  </a:schemeClr>
                </a:solidFill>
              </a:rPr>
              <a:t>Pandora-Papers </a:t>
            </a:r>
            <a:r>
              <a:rPr lang="de-DE" dirty="0" err="1" smtClean="0">
                <a:solidFill>
                  <a:schemeClr val="bg1">
                    <a:lumMod val="85000"/>
                  </a:schemeClr>
                </a:solidFill>
              </a:rPr>
              <a:t>u.s.f</a:t>
            </a:r>
            <a:r>
              <a:rPr lang="de-DE" dirty="0" smtClean="0">
                <a:solidFill>
                  <a:schemeClr val="bg1">
                    <a:lumMod val="85000"/>
                  </a:schemeClr>
                </a:solidFill>
              </a:rPr>
              <a:t>.</a:t>
            </a:r>
            <a:endParaRPr lang="de-DE" dirty="0">
              <a:solidFill>
                <a:schemeClr val="bg1">
                  <a:lumMod val="85000"/>
                </a:schemeClr>
              </a:solidFill>
            </a:endParaRPr>
          </a:p>
        </p:txBody>
      </p:sp>
    </p:spTree>
    <p:extLst>
      <p:ext uri="{BB962C8B-B14F-4D97-AF65-F5344CB8AC3E}">
        <p14:creationId xmlns:p14="http://schemas.microsoft.com/office/powerpoint/2010/main" val="188139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00B050"/>
                </a:solidFill>
              </a:rPr>
              <a:t>Steueroasengesetz</a:t>
            </a:r>
            <a:endParaRPr lang="de-DE" sz="3600" dirty="0">
              <a:solidFill>
                <a:srgbClr val="00B050"/>
              </a:solidFill>
            </a:endParaRPr>
          </a:p>
        </p:txBody>
      </p:sp>
      <p:sp>
        <p:nvSpPr>
          <p:cNvPr id="3" name="Inhaltsplatzhalter 2"/>
          <p:cNvSpPr>
            <a:spLocks noGrp="1"/>
          </p:cNvSpPr>
          <p:nvPr>
            <p:ph idx="1"/>
          </p:nvPr>
        </p:nvSpPr>
        <p:spPr>
          <a:xfrm>
            <a:off x="457200" y="1268760"/>
            <a:ext cx="8229600" cy="864096"/>
          </a:xfrm>
        </p:spPr>
        <p:txBody>
          <a:bodyPr>
            <a:normAutofit/>
          </a:bodyPr>
          <a:lstStyle/>
          <a:p>
            <a:pPr marL="0" indent="0" algn="ctr">
              <a:buNone/>
            </a:pPr>
            <a:r>
              <a:rPr lang="de-DE" sz="2000" dirty="0" smtClean="0">
                <a:solidFill>
                  <a:schemeClr val="bg1"/>
                </a:solidFill>
              </a:rPr>
              <a:t>Das heitere Oasen-Ratespiel: </a:t>
            </a:r>
          </a:p>
          <a:p>
            <a:pPr marL="0" indent="0" algn="ctr">
              <a:buNone/>
            </a:pPr>
            <a:r>
              <a:rPr lang="de-DE" sz="2000" dirty="0" smtClean="0">
                <a:solidFill>
                  <a:schemeClr val="bg1"/>
                </a:solidFill>
              </a:rPr>
              <a:t>Sind folgende Staaten/</a:t>
            </a:r>
            <a:r>
              <a:rPr lang="de-DE" sz="2000" dirty="0" err="1" smtClean="0">
                <a:solidFill>
                  <a:schemeClr val="bg1"/>
                </a:solidFill>
              </a:rPr>
              <a:t>Jurisdiktionen</a:t>
            </a:r>
            <a:r>
              <a:rPr lang="de-DE" sz="2000" dirty="0" smtClean="0">
                <a:solidFill>
                  <a:schemeClr val="bg1"/>
                </a:solidFill>
              </a:rPr>
              <a:t> lt. EU Steueroasen?	</a:t>
            </a:r>
          </a:p>
          <a:p>
            <a:endParaRPr lang="de-DE" sz="1600" dirty="0" smtClean="0">
              <a:solidFill>
                <a:schemeClr val="bg1">
                  <a:lumMod val="85000"/>
                </a:schemeClr>
              </a:solidFill>
            </a:endParaRPr>
          </a:p>
          <a:p>
            <a:endParaRPr lang="de-DE" sz="1600" dirty="0">
              <a:solidFill>
                <a:schemeClr val="bg1">
                  <a:lumMod val="85000"/>
                </a:schemeClr>
              </a:solidFill>
            </a:endParaRP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13</a:t>
            </a:fld>
            <a:endParaRPr lang="de-DE"/>
          </a:p>
        </p:txBody>
      </p:sp>
      <p:sp>
        <p:nvSpPr>
          <p:cNvPr id="6" name="Textfeld 5"/>
          <p:cNvSpPr txBox="1"/>
          <p:nvPr/>
        </p:nvSpPr>
        <p:spPr>
          <a:xfrm>
            <a:off x="467544" y="2217053"/>
            <a:ext cx="4104456" cy="3416320"/>
          </a:xfrm>
          <a:prstGeom prst="rect">
            <a:avLst/>
          </a:prstGeom>
          <a:noFill/>
        </p:spPr>
        <p:txBody>
          <a:bodyPr wrap="square" rtlCol="0">
            <a:spAutoFit/>
          </a:bodyPr>
          <a:lstStyle/>
          <a:p>
            <a:pPr marL="342900" indent="-342900">
              <a:buFont typeface="+mj-lt"/>
              <a:buAutoNum type="alphaLcParenR"/>
            </a:pPr>
            <a:r>
              <a:rPr lang="de-DE" dirty="0">
                <a:solidFill>
                  <a:schemeClr val="bg1">
                    <a:lumMod val="95000"/>
                  </a:schemeClr>
                </a:solidFill>
              </a:rPr>
              <a:t>Amerikanisch </a:t>
            </a:r>
            <a:r>
              <a:rPr lang="de-DE" dirty="0" smtClean="0">
                <a:solidFill>
                  <a:schemeClr val="bg1">
                    <a:lumMod val="95000"/>
                  </a:schemeClr>
                </a:solidFill>
              </a:rPr>
              <a:t>Samoa</a:t>
            </a:r>
            <a:endParaRPr lang="de-DE" dirty="0">
              <a:solidFill>
                <a:schemeClr val="bg1">
                  <a:lumMod val="95000"/>
                </a:schemeClr>
              </a:solidFill>
            </a:endParaRPr>
          </a:p>
          <a:p>
            <a:pPr marL="342900" indent="-342900">
              <a:buFont typeface="+mj-lt"/>
              <a:buAutoNum type="alphaLcParenR"/>
            </a:pPr>
            <a:r>
              <a:rPr lang="de-DE" i="1" dirty="0" smtClean="0">
                <a:solidFill>
                  <a:schemeClr val="accent2">
                    <a:lumMod val="60000"/>
                    <a:lumOff val="40000"/>
                  </a:schemeClr>
                </a:solidFill>
              </a:rPr>
              <a:t>Anguilla</a:t>
            </a:r>
          </a:p>
          <a:p>
            <a:pPr marL="342900" indent="-342900">
              <a:buFont typeface="+mj-lt"/>
              <a:buAutoNum type="alphaLcParenR"/>
            </a:pPr>
            <a:r>
              <a:rPr lang="de-DE" i="1" dirty="0" smtClean="0">
                <a:solidFill>
                  <a:schemeClr val="accent2">
                    <a:lumMod val="60000"/>
                    <a:lumOff val="40000"/>
                  </a:schemeClr>
                </a:solidFill>
              </a:rPr>
              <a:t>Bermuda? ***</a:t>
            </a:r>
          </a:p>
          <a:p>
            <a:pPr marL="342900" indent="-342900">
              <a:buFont typeface="+mj-lt"/>
              <a:buAutoNum type="alphaLcParenR"/>
            </a:pPr>
            <a:r>
              <a:rPr lang="de-DE" i="1" dirty="0" smtClean="0">
                <a:solidFill>
                  <a:schemeClr val="accent2">
                    <a:lumMod val="60000"/>
                    <a:lumOff val="40000"/>
                  </a:schemeClr>
                </a:solidFill>
              </a:rPr>
              <a:t>British Virgin Islands? ***</a:t>
            </a:r>
          </a:p>
          <a:p>
            <a:pPr marL="342900" indent="-342900">
              <a:buFont typeface="+mj-lt"/>
              <a:buAutoNum type="alphaLcParenR"/>
            </a:pPr>
            <a:r>
              <a:rPr lang="de-DE" i="1" dirty="0" err="1" smtClean="0">
                <a:solidFill>
                  <a:schemeClr val="accent2">
                    <a:lumMod val="60000"/>
                    <a:lumOff val="40000"/>
                  </a:schemeClr>
                </a:solidFill>
              </a:rPr>
              <a:t>Cayman</a:t>
            </a:r>
            <a:r>
              <a:rPr lang="de-DE" i="1" dirty="0" smtClean="0">
                <a:solidFill>
                  <a:schemeClr val="accent2">
                    <a:lumMod val="60000"/>
                    <a:lumOff val="40000"/>
                  </a:schemeClr>
                </a:solidFill>
              </a:rPr>
              <a:t> Islands? ***</a:t>
            </a:r>
          </a:p>
          <a:p>
            <a:pPr marL="342900" indent="-342900">
              <a:buFont typeface="+mj-lt"/>
              <a:buAutoNum type="alphaLcParenR"/>
            </a:pPr>
            <a:r>
              <a:rPr lang="de-DE" i="1" dirty="0" smtClean="0">
                <a:solidFill>
                  <a:schemeClr val="accent2">
                    <a:lumMod val="60000"/>
                    <a:lumOff val="40000"/>
                  </a:schemeClr>
                </a:solidFill>
              </a:rPr>
              <a:t>Dominica?</a:t>
            </a:r>
          </a:p>
          <a:p>
            <a:pPr marL="342900" indent="-342900">
              <a:buFont typeface="+mj-lt"/>
              <a:buAutoNum type="alphaLcParenR"/>
            </a:pPr>
            <a:r>
              <a:rPr lang="de-DE" dirty="0" smtClean="0">
                <a:solidFill>
                  <a:schemeClr val="bg1">
                    <a:lumMod val="95000"/>
                  </a:schemeClr>
                </a:solidFill>
              </a:rPr>
              <a:t>Fidschi</a:t>
            </a:r>
            <a:endParaRPr lang="de-DE" dirty="0">
              <a:solidFill>
                <a:schemeClr val="bg1">
                  <a:lumMod val="95000"/>
                </a:schemeClr>
              </a:solidFill>
            </a:endParaRPr>
          </a:p>
          <a:p>
            <a:pPr marL="342900" indent="-342900">
              <a:buFont typeface="+mj-lt"/>
              <a:buAutoNum type="alphaLcParenR"/>
            </a:pPr>
            <a:r>
              <a:rPr lang="de-DE" dirty="0" smtClean="0">
                <a:solidFill>
                  <a:schemeClr val="bg1">
                    <a:lumMod val="95000"/>
                  </a:schemeClr>
                </a:solidFill>
              </a:rPr>
              <a:t>Guam</a:t>
            </a:r>
          </a:p>
          <a:p>
            <a:pPr marL="342900" indent="-342900">
              <a:buFont typeface="+mj-lt"/>
              <a:buAutoNum type="alphaLcParenR"/>
            </a:pPr>
            <a:r>
              <a:rPr lang="de-DE" i="1" dirty="0" smtClean="0">
                <a:solidFill>
                  <a:schemeClr val="accent2">
                    <a:lumMod val="60000"/>
                    <a:lumOff val="40000"/>
                  </a:schemeClr>
                </a:solidFill>
              </a:rPr>
              <a:t>Guernsey? € 11</a:t>
            </a:r>
            <a:endParaRPr lang="de-DE" i="1" dirty="0">
              <a:solidFill>
                <a:schemeClr val="accent2">
                  <a:lumMod val="60000"/>
                  <a:lumOff val="40000"/>
                </a:schemeClr>
              </a:solidFill>
            </a:endParaRPr>
          </a:p>
          <a:p>
            <a:pPr marL="342900" indent="-342900">
              <a:buFont typeface="+mj-lt"/>
              <a:buAutoNum type="alphaLcParenR"/>
            </a:pPr>
            <a:r>
              <a:rPr lang="de-DE" i="1" dirty="0" smtClean="0">
                <a:solidFill>
                  <a:schemeClr val="accent2">
                    <a:lumMod val="60000"/>
                    <a:lumOff val="40000"/>
                  </a:schemeClr>
                </a:solidFill>
              </a:rPr>
              <a:t>Jersey € 180</a:t>
            </a:r>
            <a:endParaRPr lang="de-DE" i="1" dirty="0">
              <a:solidFill>
                <a:schemeClr val="accent2">
                  <a:lumMod val="60000"/>
                  <a:lumOff val="40000"/>
                </a:schemeClr>
              </a:solidFill>
            </a:endParaRPr>
          </a:p>
          <a:p>
            <a:pPr marL="342900" indent="-342900">
              <a:buFont typeface="+mj-lt"/>
              <a:buAutoNum type="alphaLcParenR"/>
            </a:pPr>
            <a:r>
              <a:rPr lang="de-DE" i="1" dirty="0" smtClean="0">
                <a:solidFill>
                  <a:schemeClr val="accent2">
                    <a:lumMod val="60000"/>
                    <a:lumOff val="40000"/>
                  </a:schemeClr>
                </a:solidFill>
              </a:rPr>
              <a:t>Irland?</a:t>
            </a:r>
          </a:p>
          <a:p>
            <a:pPr marL="342900" indent="-342900">
              <a:buFont typeface="+mj-lt"/>
              <a:buAutoNum type="alphaLcParenR"/>
            </a:pPr>
            <a:r>
              <a:rPr lang="de-DE" i="1" dirty="0" smtClean="0">
                <a:solidFill>
                  <a:schemeClr val="accent2">
                    <a:lumMod val="60000"/>
                    <a:lumOff val="40000"/>
                  </a:schemeClr>
                </a:solidFill>
              </a:rPr>
              <a:t>Isle </a:t>
            </a:r>
            <a:r>
              <a:rPr lang="de-DE" i="1" dirty="0" err="1">
                <a:solidFill>
                  <a:schemeClr val="accent2">
                    <a:lumMod val="60000"/>
                    <a:lumOff val="40000"/>
                  </a:schemeClr>
                </a:solidFill>
              </a:rPr>
              <a:t>of</a:t>
            </a:r>
            <a:r>
              <a:rPr lang="de-DE" i="1" dirty="0">
                <a:solidFill>
                  <a:schemeClr val="accent2">
                    <a:lumMod val="60000"/>
                    <a:lumOff val="40000"/>
                  </a:schemeClr>
                </a:solidFill>
              </a:rPr>
              <a:t> Man</a:t>
            </a:r>
            <a:r>
              <a:rPr lang="de-DE" i="1" dirty="0" smtClean="0">
                <a:solidFill>
                  <a:schemeClr val="accent2">
                    <a:lumMod val="60000"/>
                    <a:lumOff val="40000"/>
                  </a:schemeClr>
                </a:solidFill>
              </a:rPr>
              <a:t>?</a:t>
            </a:r>
          </a:p>
        </p:txBody>
      </p:sp>
      <p:sp>
        <p:nvSpPr>
          <p:cNvPr id="7" name="Textfeld 6"/>
          <p:cNvSpPr txBox="1"/>
          <p:nvPr/>
        </p:nvSpPr>
        <p:spPr>
          <a:xfrm>
            <a:off x="5436096" y="2204864"/>
            <a:ext cx="4104456" cy="3416320"/>
          </a:xfrm>
          <a:prstGeom prst="rect">
            <a:avLst/>
          </a:prstGeom>
          <a:noFill/>
        </p:spPr>
        <p:txBody>
          <a:bodyPr wrap="square" rtlCol="0">
            <a:spAutoFit/>
          </a:bodyPr>
          <a:lstStyle/>
          <a:p>
            <a:pPr marL="342900" indent="-342900">
              <a:buFont typeface="+mj-lt"/>
              <a:buAutoNum type="alphaLcParenR" startAt="13"/>
            </a:pPr>
            <a:r>
              <a:rPr lang="de-DE" i="1" dirty="0" smtClean="0">
                <a:solidFill>
                  <a:schemeClr val="accent2">
                    <a:lumMod val="60000"/>
                    <a:lumOff val="40000"/>
                  </a:schemeClr>
                </a:solidFill>
              </a:rPr>
              <a:t>Luxemburg? € 126</a:t>
            </a:r>
          </a:p>
          <a:p>
            <a:pPr marL="342900" indent="-342900">
              <a:buFont typeface="+mj-lt"/>
              <a:buAutoNum type="alphaLcParenR" startAt="13"/>
            </a:pPr>
            <a:r>
              <a:rPr lang="de-DE" dirty="0" smtClean="0">
                <a:solidFill>
                  <a:schemeClr val="bg1">
                    <a:lumMod val="95000"/>
                  </a:schemeClr>
                </a:solidFill>
              </a:rPr>
              <a:t>Palau</a:t>
            </a:r>
          </a:p>
          <a:p>
            <a:pPr marL="342900" indent="-342900">
              <a:buFont typeface="+mj-lt"/>
              <a:buAutoNum type="alphaLcParenR" startAt="13"/>
            </a:pPr>
            <a:r>
              <a:rPr lang="de-DE" dirty="0" smtClean="0">
                <a:solidFill>
                  <a:schemeClr val="bg1">
                    <a:lumMod val="95000"/>
                  </a:schemeClr>
                </a:solidFill>
              </a:rPr>
              <a:t>Panama</a:t>
            </a:r>
          </a:p>
          <a:p>
            <a:pPr marL="342900" indent="-342900">
              <a:buFont typeface="+mj-lt"/>
              <a:buAutoNum type="alphaLcParenR" startAt="13"/>
            </a:pPr>
            <a:r>
              <a:rPr lang="de-DE" dirty="0" smtClean="0">
                <a:solidFill>
                  <a:schemeClr val="bg1">
                    <a:lumMod val="95000"/>
                  </a:schemeClr>
                </a:solidFill>
              </a:rPr>
              <a:t>Samoa</a:t>
            </a:r>
          </a:p>
          <a:p>
            <a:pPr marL="342900" indent="-342900">
              <a:buFont typeface="+mj-lt"/>
              <a:buAutoNum type="alphaLcParenR" startAt="13"/>
            </a:pPr>
            <a:r>
              <a:rPr lang="de-DE" i="1" dirty="0" smtClean="0">
                <a:solidFill>
                  <a:schemeClr val="accent2">
                    <a:lumMod val="60000"/>
                    <a:lumOff val="40000"/>
                  </a:schemeClr>
                </a:solidFill>
              </a:rPr>
              <a:t>Schweiz? € 133</a:t>
            </a:r>
          </a:p>
          <a:p>
            <a:pPr marL="342900" indent="-342900">
              <a:buFont typeface="+mj-lt"/>
              <a:buAutoNum type="alphaLcParenR" startAt="13"/>
            </a:pPr>
            <a:r>
              <a:rPr lang="de-DE" i="1" dirty="0" smtClean="0">
                <a:solidFill>
                  <a:schemeClr val="accent2">
                    <a:lumMod val="60000"/>
                    <a:lumOff val="40000"/>
                  </a:schemeClr>
                </a:solidFill>
              </a:rPr>
              <a:t>Seychellen?</a:t>
            </a:r>
            <a:endParaRPr lang="de-DE" i="1" dirty="0">
              <a:solidFill>
                <a:schemeClr val="accent2">
                  <a:lumMod val="60000"/>
                  <a:lumOff val="40000"/>
                </a:schemeClr>
              </a:solidFill>
            </a:endParaRPr>
          </a:p>
          <a:p>
            <a:pPr marL="342900" indent="-342900">
              <a:buFont typeface="+mj-lt"/>
              <a:buAutoNum type="alphaLcParenR" startAt="13"/>
            </a:pPr>
            <a:r>
              <a:rPr lang="de-DE" dirty="0" smtClean="0">
                <a:solidFill>
                  <a:schemeClr val="bg1">
                    <a:lumMod val="95000"/>
                  </a:schemeClr>
                </a:solidFill>
              </a:rPr>
              <a:t>Trinidad </a:t>
            </a:r>
            <a:r>
              <a:rPr lang="de-DE" dirty="0">
                <a:solidFill>
                  <a:schemeClr val="bg1">
                    <a:lumMod val="95000"/>
                  </a:schemeClr>
                </a:solidFill>
              </a:rPr>
              <a:t>und </a:t>
            </a:r>
            <a:r>
              <a:rPr lang="de-DE" dirty="0" smtClean="0">
                <a:solidFill>
                  <a:schemeClr val="bg1">
                    <a:lumMod val="95000"/>
                  </a:schemeClr>
                </a:solidFill>
              </a:rPr>
              <a:t>Tobago</a:t>
            </a:r>
            <a:endParaRPr lang="de-DE" dirty="0">
              <a:solidFill>
                <a:schemeClr val="bg1">
                  <a:lumMod val="95000"/>
                </a:schemeClr>
              </a:solidFill>
            </a:endParaRPr>
          </a:p>
          <a:p>
            <a:pPr marL="342900" indent="-342900">
              <a:buFont typeface="+mj-lt"/>
              <a:buAutoNum type="alphaLcParenR" startAt="13"/>
            </a:pPr>
            <a:r>
              <a:rPr lang="de-DE" i="1" dirty="0" smtClean="0">
                <a:solidFill>
                  <a:schemeClr val="bg1">
                    <a:lumMod val="50000"/>
                  </a:schemeClr>
                </a:solidFill>
              </a:rPr>
              <a:t>Türkei?</a:t>
            </a:r>
          </a:p>
          <a:p>
            <a:pPr marL="342900" indent="-342900">
              <a:buFont typeface="+mj-lt"/>
              <a:buAutoNum type="alphaLcParenR" startAt="13"/>
            </a:pPr>
            <a:r>
              <a:rPr lang="de-DE" dirty="0" smtClean="0">
                <a:solidFill>
                  <a:schemeClr val="bg1">
                    <a:lumMod val="95000"/>
                  </a:schemeClr>
                </a:solidFill>
              </a:rPr>
              <a:t>US-Virgin Islands</a:t>
            </a:r>
            <a:endParaRPr lang="de-DE" dirty="0">
              <a:solidFill>
                <a:schemeClr val="bg1">
                  <a:lumMod val="95000"/>
                </a:schemeClr>
              </a:solidFill>
            </a:endParaRPr>
          </a:p>
          <a:p>
            <a:pPr marL="342900" indent="-342900">
              <a:buFont typeface="+mj-lt"/>
              <a:buAutoNum type="alphaLcParenR" startAt="13"/>
            </a:pPr>
            <a:r>
              <a:rPr lang="de-DE" dirty="0" smtClean="0">
                <a:solidFill>
                  <a:schemeClr val="bg1">
                    <a:lumMod val="95000"/>
                  </a:schemeClr>
                </a:solidFill>
              </a:rPr>
              <a:t>Vanuatu</a:t>
            </a:r>
          </a:p>
          <a:p>
            <a:pPr marL="342900" indent="-342900">
              <a:buFont typeface="+mj-lt"/>
              <a:buAutoNum type="alphaLcParenR" startAt="13"/>
            </a:pPr>
            <a:r>
              <a:rPr lang="de-DE" i="1" dirty="0" smtClean="0">
                <a:solidFill>
                  <a:schemeClr val="accent2">
                    <a:lumMod val="60000"/>
                    <a:lumOff val="40000"/>
                  </a:schemeClr>
                </a:solidFill>
              </a:rPr>
              <a:t>Zypern?</a:t>
            </a:r>
          </a:p>
          <a:p>
            <a:pPr marL="342900" indent="-342900">
              <a:buFont typeface="+mj-lt"/>
              <a:buAutoNum type="alphaLcParenR" startAt="13"/>
            </a:pPr>
            <a:r>
              <a:rPr lang="de-DE" i="1" dirty="0" smtClean="0">
                <a:solidFill>
                  <a:schemeClr val="bg1">
                    <a:lumMod val="85000"/>
                  </a:schemeClr>
                </a:solidFill>
              </a:rPr>
              <a:t>…</a:t>
            </a:r>
            <a:endParaRPr lang="de-DE" i="1" dirty="0">
              <a:solidFill>
                <a:schemeClr val="bg1">
                  <a:lumMod val="85000"/>
                </a:schemeClr>
              </a:solidFill>
            </a:endParaRPr>
          </a:p>
        </p:txBody>
      </p:sp>
      <p:sp>
        <p:nvSpPr>
          <p:cNvPr id="8" name="Textfeld 7"/>
          <p:cNvSpPr txBox="1"/>
          <p:nvPr/>
        </p:nvSpPr>
        <p:spPr>
          <a:xfrm>
            <a:off x="323528" y="5949280"/>
            <a:ext cx="4628703" cy="369332"/>
          </a:xfrm>
          <a:prstGeom prst="rect">
            <a:avLst/>
          </a:prstGeom>
          <a:noFill/>
        </p:spPr>
        <p:txBody>
          <a:bodyPr wrap="none" rtlCol="0">
            <a:spAutoFit/>
          </a:bodyPr>
          <a:lstStyle/>
          <a:p>
            <a:r>
              <a:rPr lang="de-DE" dirty="0" smtClean="0">
                <a:solidFill>
                  <a:schemeClr val="bg1">
                    <a:lumMod val="85000"/>
                  </a:schemeClr>
                </a:solidFill>
              </a:rPr>
              <a:t>€ = deutsche Auslandsanlagen </a:t>
            </a:r>
            <a:r>
              <a:rPr lang="de-DE" dirty="0" err="1" smtClean="0">
                <a:solidFill>
                  <a:schemeClr val="bg1">
                    <a:lumMod val="85000"/>
                  </a:schemeClr>
                </a:solidFill>
              </a:rPr>
              <a:t>lt</a:t>
            </a:r>
            <a:r>
              <a:rPr lang="de-DE" dirty="0" smtClean="0">
                <a:solidFill>
                  <a:schemeClr val="bg1">
                    <a:lumMod val="85000"/>
                  </a:schemeClr>
                </a:solidFill>
              </a:rPr>
              <a:t> </a:t>
            </a:r>
            <a:r>
              <a:rPr lang="de-DE" dirty="0" err="1" smtClean="0">
                <a:solidFill>
                  <a:schemeClr val="bg1">
                    <a:lumMod val="85000"/>
                  </a:schemeClr>
                </a:solidFill>
              </a:rPr>
              <a:t>BReg</a:t>
            </a:r>
            <a:r>
              <a:rPr lang="de-DE" dirty="0" smtClean="0">
                <a:solidFill>
                  <a:schemeClr val="bg1">
                    <a:lumMod val="85000"/>
                  </a:schemeClr>
                </a:solidFill>
              </a:rPr>
              <a:t> in Mrd. €</a:t>
            </a:r>
            <a:endParaRPr lang="de-DE" dirty="0">
              <a:solidFill>
                <a:schemeClr val="bg1">
                  <a:lumMod val="85000"/>
                </a:schemeClr>
              </a:solidFill>
            </a:endParaRPr>
          </a:p>
        </p:txBody>
      </p:sp>
      <p:sp>
        <p:nvSpPr>
          <p:cNvPr id="9" name="Textfeld 8"/>
          <p:cNvSpPr txBox="1"/>
          <p:nvPr/>
        </p:nvSpPr>
        <p:spPr>
          <a:xfrm>
            <a:off x="5292080" y="5949280"/>
            <a:ext cx="3816424" cy="369332"/>
          </a:xfrm>
          <a:prstGeom prst="rect">
            <a:avLst/>
          </a:prstGeom>
          <a:noFill/>
        </p:spPr>
        <p:txBody>
          <a:bodyPr wrap="square" rtlCol="0">
            <a:spAutoFit/>
          </a:bodyPr>
          <a:lstStyle/>
          <a:p>
            <a:r>
              <a:rPr lang="de-DE" dirty="0" smtClean="0">
                <a:solidFill>
                  <a:schemeClr val="bg1">
                    <a:lumMod val="85000"/>
                  </a:schemeClr>
                </a:solidFill>
              </a:rPr>
              <a:t>*** = Top Schattenfinanzplätze lt. TJN</a:t>
            </a:r>
            <a:endParaRPr lang="de-DE" dirty="0">
              <a:solidFill>
                <a:schemeClr val="bg1">
                  <a:lumMod val="85000"/>
                </a:schemeClr>
              </a:solidFill>
            </a:endParaRPr>
          </a:p>
        </p:txBody>
      </p:sp>
    </p:spTree>
    <p:extLst>
      <p:ext uri="{BB962C8B-B14F-4D97-AF65-F5344CB8AC3E}">
        <p14:creationId xmlns:p14="http://schemas.microsoft.com/office/powerpoint/2010/main" val="2266468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00B0F0"/>
                </a:solidFill>
              </a:rPr>
              <a:t>ATAD-Umsetzungsgesetz</a:t>
            </a:r>
            <a:endParaRPr lang="de-DE" sz="3600" dirty="0">
              <a:solidFill>
                <a:srgbClr val="00B0F0"/>
              </a:solidFill>
            </a:endParaRP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14</a:t>
            </a:fld>
            <a:endParaRPr lang="de-DE"/>
          </a:p>
        </p:txBody>
      </p:sp>
      <p:sp>
        <p:nvSpPr>
          <p:cNvPr id="12" name="Inhaltsplatzhalter 2"/>
          <p:cNvSpPr>
            <a:spLocks noGrp="1"/>
          </p:cNvSpPr>
          <p:nvPr>
            <p:ph idx="1"/>
          </p:nvPr>
        </p:nvSpPr>
        <p:spPr>
          <a:xfrm>
            <a:off x="3347864" y="1844824"/>
            <a:ext cx="5688632" cy="5013175"/>
          </a:xfrm>
        </p:spPr>
        <p:txBody>
          <a:bodyPr>
            <a:normAutofit/>
          </a:bodyPr>
          <a:lstStyle/>
          <a:p>
            <a:r>
              <a:rPr lang="de-DE" sz="2000" dirty="0" smtClean="0">
                <a:solidFill>
                  <a:schemeClr val="bg1"/>
                </a:solidFill>
              </a:rPr>
              <a:t>Hier Beispiel § 4k Abs. 2 Satz 1 EStG: D/NI</a:t>
            </a:r>
          </a:p>
          <a:p>
            <a:pPr lvl="1"/>
            <a:r>
              <a:rPr lang="de-DE" sz="1600" dirty="0" smtClean="0">
                <a:solidFill>
                  <a:schemeClr val="bg1">
                    <a:lumMod val="85000"/>
                  </a:schemeClr>
                </a:solidFill>
              </a:rPr>
              <a:t>Aus Sicht von Staat A ist die GmbH 1 transparent/ nicht existent </a:t>
            </a:r>
            <a:r>
              <a:rPr lang="de-DE" sz="1600" dirty="0" smtClean="0">
                <a:solidFill>
                  <a:schemeClr val="bg1">
                    <a:lumMod val="85000"/>
                  </a:schemeClr>
                </a:solidFill>
                <a:sym typeface="Wingdings" panose="05000000000000000000" pitchFamily="2" charset="2"/>
              </a:rPr>
              <a:t> Zahlung an A-Co daher ignoriert. </a:t>
            </a:r>
            <a:r>
              <a:rPr lang="de-DE" sz="1600" dirty="0" smtClean="0">
                <a:solidFill>
                  <a:schemeClr val="bg1">
                    <a:lumMod val="85000"/>
                  </a:schemeClr>
                </a:solidFill>
              </a:rPr>
              <a:t> </a:t>
            </a:r>
          </a:p>
          <a:p>
            <a:pPr lvl="1"/>
            <a:r>
              <a:rPr lang="de-DE" sz="1600" dirty="0" smtClean="0">
                <a:solidFill>
                  <a:schemeClr val="bg1">
                    <a:lumMod val="85000"/>
                  </a:schemeClr>
                </a:solidFill>
              </a:rPr>
              <a:t>In DEU: Einkommen Organkreis = 0</a:t>
            </a:r>
          </a:p>
          <a:p>
            <a:r>
              <a:rPr lang="de-DE" sz="2000" dirty="0" smtClean="0">
                <a:solidFill>
                  <a:schemeClr val="bg1"/>
                </a:solidFill>
              </a:rPr>
              <a:t>Überblick über § 4k EStG </a:t>
            </a:r>
          </a:p>
          <a:p>
            <a:pPr lvl="1"/>
            <a:r>
              <a:rPr lang="de-DE" sz="1600" dirty="0" smtClean="0">
                <a:solidFill>
                  <a:schemeClr val="bg1">
                    <a:lumMod val="85000"/>
                  </a:schemeClr>
                </a:solidFill>
              </a:rPr>
              <a:t>Abs. 1: Hybride Finanzinstrumente u.a. Zins vs. Dividende </a:t>
            </a:r>
          </a:p>
          <a:p>
            <a:pPr lvl="1"/>
            <a:r>
              <a:rPr lang="de-DE" sz="1600" dirty="0" smtClean="0">
                <a:solidFill>
                  <a:schemeClr val="bg1">
                    <a:lumMod val="85000"/>
                  </a:schemeClr>
                </a:solidFill>
              </a:rPr>
              <a:t>Abs. 2 Satz 1: Zahlender als hybrider Rechtsträger</a:t>
            </a:r>
          </a:p>
          <a:p>
            <a:pPr lvl="1"/>
            <a:r>
              <a:rPr lang="de-DE" sz="1600" dirty="0" smtClean="0">
                <a:solidFill>
                  <a:schemeClr val="bg1">
                    <a:lumMod val="85000"/>
                  </a:schemeClr>
                </a:solidFill>
              </a:rPr>
              <a:t>Abs. 2 S 2: Spez. Konstellationen </a:t>
            </a:r>
            <a:r>
              <a:rPr lang="de-DE" sz="1600" dirty="0" err="1" smtClean="0">
                <a:solidFill>
                  <a:schemeClr val="bg1">
                    <a:lumMod val="85000"/>
                  </a:schemeClr>
                </a:solidFill>
              </a:rPr>
              <a:t>iSv</a:t>
            </a:r>
            <a:r>
              <a:rPr lang="de-DE" sz="1600" dirty="0" smtClean="0">
                <a:solidFill>
                  <a:schemeClr val="bg1">
                    <a:lumMod val="85000"/>
                  </a:schemeClr>
                </a:solidFill>
              </a:rPr>
              <a:t> § 39 Abs. 2 Nr. 2 AO</a:t>
            </a:r>
          </a:p>
          <a:p>
            <a:pPr lvl="1"/>
            <a:r>
              <a:rPr lang="de-DE" sz="1600" dirty="0" smtClean="0">
                <a:solidFill>
                  <a:schemeClr val="bg1">
                    <a:lumMod val="85000"/>
                  </a:schemeClr>
                </a:solidFill>
              </a:rPr>
              <a:t>Abs. 3: Empfänger als hybrider Rechtsträger </a:t>
            </a:r>
          </a:p>
          <a:p>
            <a:pPr lvl="1"/>
            <a:r>
              <a:rPr lang="de-DE" sz="1600" dirty="0" smtClean="0">
                <a:solidFill>
                  <a:schemeClr val="bg1">
                    <a:lumMod val="85000"/>
                  </a:schemeClr>
                </a:solidFill>
              </a:rPr>
              <a:t>Abs. 4: Doppelter BA-Abzug DD</a:t>
            </a:r>
            <a:endParaRPr lang="de-DE" sz="1600" dirty="0">
              <a:solidFill>
                <a:schemeClr val="bg1">
                  <a:lumMod val="85000"/>
                </a:schemeClr>
              </a:solidFill>
            </a:endParaRPr>
          </a:p>
          <a:p>
            <a:pPr lvl="1"/>
            <a:r>
              <a:rPr lang="de-DE" sz="1600" dirty="0" smtClean="0">
                <a:solidFill>
                  <a:schemeClr val="bg1">
                    <a:lumMod val="85000"/>
                  </a:schemeClr>
                </a:solidFill>
              </a:rPr>
              <a:t>Abs. 5: </a:t>
            </a:r>
            <a:r>
              <a:rPr lang="de-DE" sz="1600" dirty="0" err="1" smtClean="0">
                <a:solidFill>
                  <a:schemeClr val="bg1">
                    <a:lumMod val="85000"/>
                  </a:schemeClr>
                </a:solidFill>
              </a:rPr>
              <a:t>Imported</a:t>
            </a:r>
            <a:r>
              <a:rPr lang="de-DE" sz="1600" dirty="0" smtClean="0">
                <a:solidFill>
                  <a:schemeClr val="bg1">
                    <a:lumMod val="85000"/>
                  </a:schemeClr>
                </a:solidFill>
              </a:rPr>
              <a:t> </a:t>
            </a:r>
            <a:r>
              <a:rPr lang="de-DE" sz="1600" dirty="0" err="1" smtClean="0">
                <a:solidFill>
                  <a:schemeClr val="bg1">
                    <a:lumMod val="85000"/>
                  </a:schemeClr>
                </a:solidFill>
              </a:rPr>
              <a:t>Hybrids</a:t>
            </a:r>
            <a:r>
              <a:rPr lang="de-DE" sz="1600" dirty="0" smtClean="0">
                <a:solidFill>
                  <a:schemeClr val="bg1">
                    <a:lumMod val="85000"/>
                  </a:schemeClr>
                </a:solidFill>
              </a:rPr>
              <a:t> bei Leistungsketten </a:t>
            </a:r>
          </a:p>
          <a:p>
            <a:pPr lvl="1"/>
            <a:r>
              <a:rPr lang="de-DE" sz="1600" dirty="0" smtClean="0">
                <a:solidFill>
                  <a:schemeClr val="bg1">
                    <a:lumMod val="85000"/>
                  </a:schemeClr>
                </a:solidFill>
              </a:rPr>
              <a:t>Abs. 6: </a:t>
            </a:r>
            <a:r>
              <a:rPr lang="de-DE" sz="1600" dirty="0" err="1" smtClean="0">
                <a:solidFill>
                  <a:schemeClr val="bg1">
                    <a:lumMod val="85000"/>
                  </a:schemeClr>
                </a:solidFill>
              </a:rPr>
              <a:t>Def</a:t>
            </a:r>
            <a:r>
              <a:rPr lang="de-DE" sz="1600" dirty="0" smtClean="0">
                <a:solidFill>
                  <a:schemeClr val="bg1">
                    <a:lumMod val="85000"/>
                  </a:schemeClr>
                </a:solidFill>
              </a:rPr>
              <a:t>. Anwendungsbereich: nahestehende Personen oder „strukturierte Gestaltungen“ </a:t>
            </a:r>
          </a:p>
          <a:p>
            <a:pPr lvl="1"/>
            <a:r>
              <a:rPr lang="de-DE" sz="1600" dirty="0" smtClean="0">
                <a:solidFill>
                  <a:schemeClr val="bg1">
                    <a:lumMod val="85000"/>
                  </a:schemeClr>
                </a:solidFill>
              </a:rPr>
              <a:t>Abs. 7: ggf. trotz DBA</a:t>
            </a:r>
            <a:endParaRPr lang="de-DE" sz="1600" dirty="0">
              <a:solidFill>
                <a:schemeClr val="bg1">
                  <a:lumMod val="85000"/>
                </a:schemeClr>
              </a:solidFill>
            </a:endParaRPr>
          </a:p>
        </p:txBody>
      </p:sp>
      <p:pic>
        <p:nvPicPr>
          <p:cNvPr id="13" name="Picture 11"/>
          <p:cNvPicPr/>
          <p:nvPr/>
        </p:nvPicPr>
        <p:blipFill>
          <a:blip r:embed="rId2">
            <a:extLst>
              <a:ext uri="{28A0092B-C50C-407E-A947-70E740481C1C}">
                <a14:useLocalDpi xmlns:a14="http://schemas.microsoft.com/office/drawing/2010/main" val="0"/>
              </a:ext>
            </a:extLst>
          </a:blip>
          <a:stretch>
            <a:fillRect/>
          </a:stretch>
        </p:blipFill>
        <p:spPr>
          <a:xfrm>
            <a:off x="683568" y="2342753"/>
            <a:ext cx="2520280" cy="3030463"/>
          </a:xfrm>
          <a:prstGeom prst="rect">
            <a:avLst/>
          </a:prstGeom>
        </p:spPr>
      </p:pic>
      <p:sp>
        <p:nvSpPr>
          <p:cNvPr id="14" name="Inhaltsplatzhalter 2"/>
          <p:cNvSpPr txBox="1">
            <a:spLocks/>
          </p:cNvSpPr>
          <p:nvPr/>
        </p:nvSpPr>
        <p:spPr>
          <a:xfrm>
            <a:off x="323528" y="1124745"/>
            <a:ext cx="8568952" cy="5040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2000" dirty="0" smtClean="0">
                <a:solidFill>
                  <a:schemeClr val="bg1"/>
                </a:solidFill>
              </a:rPr>
              <a:t>§ 4k EStG/neu: Ausgleich von Besteuerungsinkongruenzen</a:t>
            </a:r>
          </a:p>
        </p:txBody>
      </p:sp>
      <p:sp>
        <p:nvSpPr>
          <p:cNvPr id="3" name="Textfeld 2"/>
          <p:cNvSpPr txBox="1"/>
          <p:nvPr/>
        </p:nvSpPr>
        <p:spPr>
          <a:xfrm>
            <a:off x="323528" y="6021288"/>
            <a:ext cx="3074816" cy="307777"/>
          </a:xfrm>
          <a:prstGeom prst="rect">
            <a:avLst/>
          </a:prstGeom>
          <a:noFill/>
        </p:spPr>
        <p:txBody>
          <a:bodyPr wrap="none" rtlCol="0">
            <a:spAutoFit/>
          </a:bodyPr>
          <a:lstStyle/>
          <a:p>
            <a:r>
              <a:rPr lang="de-DE" sz="1400" dirty="0" smtClean="0">
                <a:solidFill>
                  <a:schemeClr val="accent2">
                    <a:lumMod val="40000"/>
                    <a:lumOff val="60000"/>
                  </a:schemeClr>
                </a:solidFill>
              </a:rPr>
              <a:t>Vgl. </a:t>
            </a:r>
            <a:r>
              <a:rPr lang="de-DE" sz="1400" dirty="0" err="1" smtClean="0">
                <a:solidFill>
                  <a:schemeClr val="accent2">
                    <a:lumMod val="40000"/>
                    <a:lumOff val="60000"/>
                  </a:schemeClr>
                </a:solidFill>
              </a:rPr>
              <a:t>Sch</a:t>
            </a:r>
            <a:r>
              <a:rPr lang="de-DE" sz="1400" dirty="0" err="1">
                <a:solidFill>
                  <a:schemeClr val="accent2">
                    <a:lumMod val="40000"/>
                    <a:lumOff val="60000"/>
                  </a:schemeClr>
                </a:solidFill>
              </a:rPr>
              <a:t>n</a:t>
            </a:r>
            <a:r>
              <a:rPr lang="de-DE" sz="1400" dirty="0" err="1" smtClean="0">
                <a:solidFill>
                  <a:schemeClr val="accent2">
                    <a:lumMod val="40000"/>
                    <a:lumOff val="60000"/>
                  </a:schemeClr>
                </a:solidFill>
              </a:rPr>
              <a:t>itger</a:t>
            </a:r>
            <a:r>
              <a:rPr lang="de-DE" sz="1400" dirty="0" smtClean="0">
                <a:solidFill>
                  <a:schemeClr val="accent2">
                    <a:lumMod val="40000"/>
                    <a:lumOff val="60000"/>
                  </a:schemeClr>
                </a:solidFill>
              </a:rPr>
              <a:t>/van Lishaut, </a:t>
            </a:r>
            <a:r>
              <a:rPr lang="de-DE" sz="1400" dirty="0" err="1" smtClean="0">
                <a:solidFill>
                  <a:schemeClr val="accent2">
                    <a:lumMod val="40000"/>
                    <a:lumOff val="60000"/>
                  </a:schemeClr>
                </a:solidFill>
              </a:rPr>
              <a:t>StBJb</a:t>
            </a:r>
            <a:r>
              <a:rPr lang="de-DE" sz="1400" dirty="0" smtClean="0">
                <a:solidFill>
                  <a:schemeClr val="accent2">
                    <a:lumMod val="40000"/>
                    <a:lumOff val="60000"/>
                  </a:schemeClr>
                </a:solidFill>
              </a:rPr>
              <a:t> 20/21</a:t>
            </a:r>
            <a:endParaRPr lang="de-DE" sz="1400" dirty="0">
              <a:solidFill>
                <a:schemeClr val="accent2">
                  <a:lumMod val="40000"/>
                  <a:lumOff val="60000"/>
                </a:schemeClr>
              </a:solidFill>
            </a:endParaRPr>
          </a:p>
        </p:txBody>
      </p:sp>
    </p:spTree>
    <p:extLst>
      <p:ext uri="{BB962C8B-B14F-4D97-AF65-F5344CB8AC3E}">
        <p14:creationId xmlns:p14="http://schemas.microsoft.com/office/powerpoint/2010/main" val="1410976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vanL12/21</a:t>
            </a:r>
            <a:endParaRPr lang="de-DE"/>
          </a:p>
        </p:txBody>
      </p:sp>
      <p:sp>
        <p:nvSpPr>
          <p:cNvPr id="5" name="Foliennummernplatzhalter 4"/>
          <p:cNvSpPr>
            <a:spLocks noGrp="1"/>
          </p:cNvSpPr>
          <p:nvPr>
            <p:ph type="sldNum" sz="quarter" idx="12"/>
          </p:nvPr>
        </p:nvSpPr>
        <p:spPr/>
        <p:txBody>
          <a:bodyPr/>
          <a:lstStyle/>
          <a:p>
            <a:fld id="{6037CF02-8EDC-441B-A615-5EC38607EDFE}" type="slidenum">
              <a:rPr lang="de-DE" smtClean="0"/>
              <a:t>15</a:t>
            </a:fld>
            <a:endParaRPr lang="de-DE"/>
          </a:p>
        </p:txBody>
      </p:sp>
      <p:cxnSp>
        <p:nvCxnSpPr>
          <p:cNvPr id="6" name="Gerade Verbindung 5"/>
          <p:cNvCxnSpPr/>
          <p:nvPr/>
        </p:nvCxnSpPr>
        <p:spPr>
          <a:xfrm>
            <a:off x="539552" y="3284984"/>
            <a:ext cx="2808312" cy="0"/>
          </a:xfrm>
          <a:prstGeom prst="line">
            <a:avLst/>
          </a:prstGeom>
          <a:ln w="25400">
            <a:solidFill>
              <a:srgbClr val="00B050"/>
            </a:solidFill>
            <a:prstDash val="dashDot"/>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39552" y="2060848"/>
            <a:ext cx="439544" cy="369332"/>
          </a:xfrm>
          <a:prstGeom prst="rect">
            <a:avLst/>
          </a:prstGeom>
          <a:noFill/>
        </p:spPr>
        <p:txBody>
          <a:bodyPr wrap="none" rtlCol="0">
            <a:spAutoFit/>
          </a:bodyPr>
          <a:lstStyle/>
          <a:p>
            <a:r>
              <a:rPr lang="de-DE" dirty="0" smtClean="0">
                <a:solidFill>
                  <a:srgbClr val="00B050"/>
                </a:solidFill>
              </a:rPr>
              <a:t>DE</a:t>
            </a:r>
            <a:endParaRPr lang="de-DE" dirty="0">
              <a:solidFill>
                <a:srgbClr val="00B050"/>
              </a:solidFill>
            </a:endParaRPr>
          </a:p>
        </p:txBody>
      </p:sp>
      <p:sp>
        <p:nvSpPr>
          <p:cNvPr id="8" name="Textfeld 7"/>
          <p:cNvSpPr txBox="1"/>
          <p:nvPr/>
        </p:nvSpPr>
        <p:spPr>
          <a:xfrm>
            <a:off x="539552" y="3645024"/>
            <a:ext cx="538930" cy="369332"/>
          </a:xfrm>
          <a:prstGeom prst="rect">
            <a:avLst/>
          </a:prstGeom>
          <a:noFill/>
        </p:spPr>
        <p:txBody>
          <a:bodyPr wrap="none" rtlCol="0">
            <a:spAutoFit/>
          </a:bodyPr>
          <a:lstStyle/>
          <a:p>
            <a:r>
              <a:rPr lang="de-DE" dirty="0" smtClean="0">
                <a:solidFill>
                  <a:srgbClr val="FF0000"/>
                </a:solidFill>
              </a:rPr>
              <a:t>CYP</a:t>
            </a:r>
            <a:endParaRPr lang="de-DE" dirty="0">
              <a:solidFill>
                <a:srgbClr val="FF0000"/>
              </a:solidFill>
            </a:endParaRPr>
          </a:p>
        </p:txBody>
      </p:sp>
      <p:sp>
        <p:nvSpPr>
          <p:cNvPr id="9" name="Rechteck 8"/>
          <p:cNvSpPr/>
          <p:nvPr/>
        </p:nvSpPr>
        <p:spPr>
          <a:xfrm>
            <a:off x="1115616" y="2276872"/>
            <a:ext cx="14401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a:t>
            </a:r>
          </a:p>
        </p:txBody>
      </p:sp>
      <p:sp>
        <p:nvSpPr>
          <p:cNvPr id="10" name="Rechteck 9"/>
          <p:cNvSpPr/>
          <p:nvPr/>
        </p:nvSpPr>
        <p:spPr>
          <a:xfrm>
            <a:off x="1115616" y="3645024"/>
            <a:ext cx="14401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Z</a:t>
            </a:r>
            <a:endParaRPr lang="de-DE" dirty="0"/>
          </a:p>
        </p:txBody>
      </p:sp>
      <p:cxnSp>
        <p:nvCxnSpPr>
          <p:cNvPr id="13" name="Gerade Verbindung 12"/>
          <p:cNvCxnSpPr>
            <a:stCxn id="9" idx="2"/>
            <a:endCxn id="10" idx="0"/>
          </p:cNvCxnSpPr>
          <p:nvPr/>
        </p:nvCxnSpPr>
        <p:spPr>
          <a:xfrm>
            <a:off x="1835696" y="2852936"/>
            <a:ext cx="0"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3563888" y="1772816"/>
            <a:ext cx="352839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Ökonomische Kernstaaten</a:t>
            </a:r>
            <a:br>
              <a:rPr lang="de-DE" dirty="0" smtClean="0"/>
            </a:br>
            <a:r>
              <a:rPr lang="de-DE" dirty="0" smtClean="0"/>
              <a:t>Gutes Infrastrukturangebot</a:t>
            </a:r>
          </a:p>
          <a:p>
            <a:pPr algn="ctr"/>
            <a:r>
              <a:rPr lang="de-DE" dirty="0"/>
              <a:t>d</a:t>
            </a:r>
            <a:r>
              <a:rPr lang="de-DE" dirty="0" smtClean="0"/>
              <a:t>aher rel. Hochsteuergebiet</a:t>
            </a:r>
            <a:endParaRPr lang="de-DE" dirty="0"/>
          </a:p>
        </p:txBody>
      </p:sp>
      <p:sp>
        <p:nvSpPr>
          <p:cNvPr id="17" name="Textfeld 16"/>
          <p:cNvSpPr txBox="1"/>
          <p:nvPr/>
        </p:nvSpPr>
        <p:spPr>
          <a:xfrm>
            <a:off x="3275856" y="3441774"/>
            <a:ext cx="4176464" cy="1477328"/>
          </a:xfrm>
          <a:prstGeom prst="rect">
            <a:avLst/>
          </a:prstGeom>
          <a:noFill/>
        </p:spPr>
        <p:txBody>
          <a:bodyPr wrap="square" rtlCol="0">
            <a:spAutoFit/>
          </a:bodyPr>
          <a:lstStyle/>
          <a:p>
            <a:pPr algn="ctr"/>
            <a:r>
              <a:rPr lang="de-DE" dirty="0" smtClean="0">
                <a:solidFill>
                  <a:srgbClr val="FF0000"/>
                </a:solidFill>
              </a:rPr>
              <a:t>Absonderung mobiler Einkünfte (Zinsen, </a:t>
            </a:r>
            <a:br>
              <a:rPr lang="de-DE" dirty="0" smtClean="0">
                <a:solidFill>
                  <a:srgbClr val="FF0000"/>
                </a:solidFill>
              </a:rPr>
            </a:br>
            <a:r>
              <a:rPr lang="de-DE" dirty="0" smtClean="0">
                <a:solidFill>
                  <a:srgbClr val="FF0000"/>
                </a:solidFill>
              </a:rPr>
              <a:t>Lizenzen, Versicherungsprämien etc.) aus dem Steuersubstrat der Kernstaaten </a:t>
            </a:r>
            <a:br>
              <a:rPr lang="de-DE" dirty="0" smtClean="0">
                <a:solidFill>
                  <a:srgbClr val="FF0000"/>
                </a:solidFill>
              </a:rPr>
            </a:br>
            <a:r>
              <a:rPr lang="de-DE" dirty="0" smtClean="0">
                <a:solidFill>
                  <a:srgbClr val="FF0000"/>
                </a:solidFill>
              </a:rPr>
              <a:t>in rel</a:t>
            </a:r>
            <a:r>
              <a:rPr lang="de-DE" dirty="0">
                <a:solidFill>
                  <a:srgbClr val="FF0000"/>
                </a:solidFill>
              </a:rPr>
              <a:t>. Niedrigsteuergebiet</a:t>
            </a:r>
          </a:p>
          <a:p>
            <a:endParaRPr lang="de-DE" dirty="0">
              <a:solidFill>
                <a:srgbClr val="FF0000"/>
              </a:solidFill>
            </a:endParaRPr>
          </a:p>
        </p:txBody>
      </p:sp>
      <p:sp>
        <p:nvSpPr>
          <p:cNvPr id="18" name="Inhaltsplatzhalter 2"/>
          <p:cNvSpPr>
            <a:spLocks noGrp="1"/>
          </p:cNvSpPr>
          <p:nvPr>
            <p:ph idx="1"/>
          </p:nvPr>
        </p:nvSpPr>
        <p:spPr>
          <a:xfrm>
            <a:off x="611560" y="5229201"/>
            <a:ext cx="7920880" cy="1152127"/>
          </a:xfrm>
        </p:spPr>
        <p:txBody>
          <a:bodyPr>
            <a:normAutofit/>
          </a:bodyPr>
          <a:lstStyle/>
          <a:p>
            <a:r>
              <a:rPr lang="de-DE" sz="1800" i="1" dirty="0" smtClean="0">
                <a:solidFill>
                  <a:schemeClr val="bg1">
                    <a:lumMod val="85000"/>
                  </a:schemeClr>
                </a:solidFill>
              </a:rPr>
              <a:t>HZB logischerweise auch bei „angemessenen“ Verrechnungspreisen</a:t>
            </a:r>
          </a:p>
          <a:p>
            <a:r>
              <a:rPr lang="de-DE" sz="1800" i="1" dirty="0" smtClean="0">
                <a:solidFill>
                  <a:schemeClr val="bg1">
                    <a:lumMod val="85000"/>
                  </a:schemeClr>
                </a:solidFill>
              </a:rPr>
              <a:t>HZB sichert auch die von § 8b KStG/§ 3 Nr. 40 EStG vorausgesetzte Vorbelastung auf Ebene einer niedrigbesteuerten Tochtergesellschaft</a:t>
            </a:r>
          </a:p>
        </p:txBody>
      </p:sp>
      <p:sp>
        <p:nvSpPr>
          <p:cNvPr id="19"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FF9966"/>
                </a:solidFill>
              </a:rPr>
              <a:t>ATAD-Umsetzungsgesetz</a:t>
            </a:r>
            <a:endParaRPr lang="de-DE" sz="3600" dirty="0">
              <a:solidFill>
                <a:srgbClr val="FF9966"/>
              </a:solidFill>
            </a:endParaRPr>
          </a:p>
        </p:txBody>
      </p:sp>
      <p:sp>
        <p:nvSpPr>
          <p:cNvPr id="20" name="Inhaltsplatzhalter 2"/>
          <p:cNvSpPr txBox="1">
            <a:spLocks/>
          </p:cNvSpPr>
          <p:nvPr/>
        </p:nvSpPr>
        <p:spPr>
          <a:xfrm>
            <a:off x="323528" y="1124745"/>
            <a:ext cx="8568952" cy="5040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2000" dirty="0" smtClean="0">
                <a:solidFill>
                  <a:schemeClr val="bg1"/>
                </a:solidFill>
              </a:rPr>
              <a:t>Hinzurechnungsbesteuerung §§ 7 ff AStG/neu </a:t>
            </a:r>
          </a:p>
        </p:txBody>
      </p:sp>
    </p:spTree>
    <p:extLst>
      <p:ext uri="{BB962C8B-B14F-4D97-AF65-F5344CB8AC3E}">
        <p14:creationId xmlns:p14="http://schemas.microsoft.com/office/powerpoint/2010/main" val="1372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 calcmode="lin" valueType="num">
                                      <p:cBhvr additive="base">
                                        <p:cTn id="1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xEl>
                                              <p:pRg st="1" end="1"/>
                                            </p:txEl>
                                          </p:spTgt>
                                        </p:tgtEl>
                                        <p:attrNameLst>
                                          <p:attrName>style.visibility</p:attrName>
                                        </p:attrNameLst>
                                      </p:cBhvr>
                                      <p:to>
                                        <p:strVal val="visible"/>
                                      </p:to>
                                    </p:set>
                                    <p:anim calcmode="lin" valueType="num">
                                      <p:cBhvr additive="base">
                                        <p:cTn id="19"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68760"/>
            <a:ext cx="8229600" cy="5589240"/>
          </a:xfrm>
        </p:spPr>
        <p:txBody>
          <a:bodyPr>
            <a:normAutofit/>
          </a:bodyPr>
          <a:lstStyle/>
          <a:p>
            <a:r>
              <a:rPr lang="de-DE" sz="2000" dirty="0" smtClean="0">
                <a:solidFill>
                  <a:schemeClr val="bg1"/>
                </a:solidFill>
              </a:rPr>
              <a:t>HZB - Tatbestand</a:t>
            </a:r>
          </a:p>
          <a:p>
            <a:pPr marL="800100" lvl="1" indent="-342900">
              <a:buFont typeface="+mj-lt"/>
              <a:buAutoNum type="arabicParenBoth"/>
            </a:pPr>
            <a:r>
              <a:rPr lang="de-DE" sz="1600" dirty="0" smtClean="0">
                <a:solidFill>
                  <a:schemeClr val="bg1">
                    <a:lumMod val="95000"/>
                  </a:schemeClr>
                </a:solidFill>
              </a:rPr>
              <a:t>Ausländische Gesellschaft § 7 Abs. 1 (weder GL noch Sitz im Inland, substanzschwach)</a:t>
            </a:r>
          </a:p>
          <a:p>
            <a:pPr marL="800100" lvl="1" indent="-342900">
              <a:buFont typeface="+mj-lt"/>
              <a:buAutoNum type="arabicParenBoth"/>
            </a:pPr>
            <a:r>
              <a:rPr lang="de-DE" sz="1600" dirty="0" smtClean="0">
                <a:solidFill>
                  <a:srgbClr val="FFFF00"/>
                </a:solidFill>
              </a:rPr>
              <a:t>Beherrschung</a:t>
            </a:r>
            <a:r>
              <a:rPr lang="de-DE" sz="1600" dirty="0" smtClean="0">
                <a:solidFill>
                  <a:schemeClr val="bg1">
                    <a:lumMod val="95000"/>
                  </a:schemeClr>
                </a:solidFill>
              </a:rPr>
              <a:t> durch den Steuerpflichtigen ggf. zusammen mit nahestehenden </a:t>
            </a:r>
            <a:br>
              <a:rPr lang="de-DE" sz="1600" dirty="0" smtClean="0">
                <a:solidFill>
                  <a:schemeClr val="bg1">
                    <a:lumMod val="95000"/>
                  </a:schemeClr>
                </a:solidFill>
              </a:rPr>
            </a:br>
            <a:r>
              <a:rPr lang="de-DE" sz="1600" dirty="0" smtClean="0">
                <a:solidFill>
                  <a:schemeClr val="bg1">
                    <a:lumMod val="95000"/>
                  </a:schemeClr>
                </a:solidFill>
              </a:rPr>
              <a:t>Personen, § 7 Abs. 1 bis 4 anstelle „Deutschbeherrschung“</a:t>
            </a:r>
          </a:p>
          <a:p>
            <a:pPr marL="800100" lvl="1" indent="-342900">
              <a:buFont typeface="+mj-lt"/>
              <a:buAutoNum type="arabicParenBoth"/>
            </a:pPr>
            <a:r>
              <a:rPr lang="de-DE" sz="1600" dirty="0" smtClean="0">
                <a:solidFill>
                  <a:schemeClr val="bg1">
                    <a:lumMod val="95000"/>
                  </a:schemeClr>
                </a:solidFill>
              </a:rPr>
              <a:t>Passive Einkünfte, § 8 Abs. 1, Katalog geändert.</a:t>
            </a:r>
            <a:endParaRPr lang="de-DE" sz="1600" dirty="0">
              <a:solidFill>
                <a:schemeClr val="bg1">
                  <a:lumMod val="95000"/>
                </a:schemeClr>
              </a:solidFill>
            </a:endParaRPr>
          </a:p>
          <a:p>
            <a:pPr marL="800100" lvl="1" indent="-342900">
              <a:buFont typeface="+mj-lt"/>
              <a:buAutoNum type="arabicParenBoth"/>
            </a:pPr>
            <a:r>
              <a:rPr lang="de-DE" sz="1600" dirty="0" smtClean="0">
                <a:solidFill>
                  <a:schemeClr val="bg1">
                    <a:lumMod val="95000"/>
                  </a:schemeClr>
                </a:solidFill>
              </a:rPr>
              <a:t>Niedrigbesteuerung, § 8 Abs. 5 – Grenze nach wie vor bei 25%</a:t>
            </a:r>
            <a:endParaRPr lang="de-DE" sz="1600" dirty="0">
              <a:solidFill>
                <a:schemeClr val="bg1">
                  <a:lumMod val="95000"/>
                </a:schemeClr>
              </a:solidFill>
            </a:endParaRPr>
          </a:p>
          <a:p>
            <a:pPr marL="800100" lvl="1" indent="-342900">
              <a:buFont typeface="+mj-lt"/>
              <a:buAutoNum type="arabicParenBoth"/>
            </a:pPr>
            <a:r>
              <a:rPr lang="de-DE" sz="1600" dirty="0" smtClean="0">
                <a:solidFill>
                  <a:srgbClr val="FFFF00"/>
                </a:solidFill>
              </a:rPr>
              <a:t>Substanzvorbehalt</a:t>
            </a:r>
            <a:r>
              <a:rPr lang="de-DE" sz="1600" dirty="0" smtClean="0">
                <a:solidFill>
                  <a:schemeClr val="bg1">
                    <a:lumMod val="95000"/>
                  </a:schemeClr>
                </a:solidFill>
              </a:rPr>
              <a:t>, § 8 Abs. 2 bis 4 </a:t>
            </a:r>
            <a:r>
              <a:rPr lang="de-DE" sz="1600" dirty="0" smtClean="0">
                <a:solidFill>
                  <a:schemeClr val="bg1"/>
                </a:solidFill>
              </a:rPr>
              <a:t>im EU/EWR-Raum</a:t>
            </a:r>
            <a:endParaRPr lang="de-DE" sz="1600" dirty="0">
              <a:solidFill>
                <a:schemeClr val="bg1"/>
              </a:solidFill>
            </a:endParaRPr>
          </a:p>
          <a:p>
            <a:r>
              <a:rPr lang="de-DE" sz="2000" dirty="0" smtClean="0">
                <a:solidFill>
                  <a:schemeClr val="bg1"/>
                </a:solidFill>
              </a:rPr>
              <a:t>HZB - Rechtsfolgen</a:t>
            </a:r>
          </a:p>
          <a:p>
            <a:pPr marL="800100" lvl="1" indent="-342900">
              <a:buFont typeface="+mj-lt"/>
              <a:buAutoNum type="alphaLcParenR"/>
            </a:pPr>
            <a:r>
              <a:rPr lang="de-DE" sz="1600" dirty="0" smtClean="0">
                <a:solidFill>
                  <a:schemeClr val="bg1"/>
                </a:solidFill>
              </a:rPr>
              <a:t>Besteuerung des Hinzurechnungsbetrags (der passiven Einkünfte) beim AE, §§ 10, 12, auch </a:t>
            </a:r>
            <a:r>
              <a:rPr lang="de-DE" sz="1600" dirty="0" err="1" smtClean="0">
                <a:solidFill>
                  <a:schemeClr val="bg1"/>
                </a:solidFill>
              </a:rPr>
              <a:t>iRd</a:t>
            </a:r>
            <a:r>
              <a:rPr lang="de-DE" sz="1600" dirty="0">
                <a:solidFill>
                  <a:schemeClr val="bg1"/>
                </a:solidFill>
              </a:rPr>
              <a:t> </a:t>
            </a:r>
            <a:r>
              <a:rPr lang="de-DE" sz="1600" dirty="0" smtClean="0">
                <a:solidFill>
                  <a:schemeClr val="bg1"/>
                </a:solidFill>
              </a:rPr>
              <a:t>GewSt.</a:t>
            </a:r>
          </a:p>
          <a:p>
            <a:pPr marL="800100" lvl="1" indent="-342900">
              <a:buFont typeface="+mj-lt"/>
              <a:buAutoNum type="alphaLcParenR"/>
            </a:pPr>
            <a:r>
              <a:rPr lang="de-DE" sz="1600" dirty="0" smtClean="0">
                <a:solidFill>
                  <a:schemeClr val="bg1"/>
                </a:solidFill>
              </a:rPr>
              <a:t>Ggf. Gegenkorrektur bei späteren Ausschüttungen § 11 (anstelle § 3 Nr. 41 EStG)</a:t>
            </a:r>
          </a:p>
          <a:p>
            <a:pPr marL="57150" indent="0">
              <a:buNone/>
            </a:pPr>
            <a:endParaRPr lang="de-DE" sz="2000" dirty="0" smtClean="0">
              <a:solidFill>
                <a:schemeClr val="bg1"/>
              </a:solidFill>
            </a:endParaRPr>
          </a:p>
          <a:p>
            <a:pPr marL="400050"/>
            <a:r>
              <a:rPr lang="de-DE" sz="1600" dirty="0" smtClean="0">
                <a:solidFill>
                  <a:schemeClr val="bg1">
                    <a:lumMod val="75000"/>
                  </a:schemeClr>
                </a:solidFill>
              </a:rPr>
              <a:t>Weitere Aspekte</a:t>
            </a:r>
          </a:p>
          <a:p>
            <a:pPr marL="800100" lvl="1"/>
            <a:r>
              <a:rPr lang="de-DE" sz="1600" dirty="0" smtClean="0">
                <a:solidFill>
                  <a:schemeClr val="bg1">
                    <a:lumMod val="75000"/>
                  </a:schemeClr>
                </a:solidFill>
              </a:rPr>
              <a:t>Bagatellregelung § </a:t>
            </a:r>
            <a:r>
              <a:rPr lang="de-DE" sz="1600" dirty="0">
                <a:solidFill>
                  <a:schemeClr val="bg1">
                    <a:lumMod val="75000"/>
                  </a:schemeClr>
                </a:solidFill>
              </a:rPr>
              <a:t>9, </a:t>
            </a:r>
            <a:r>
              <a:rPr lang="de-DE" sz="1600" dirty="0" err="1" smtClean="0">
                <a:solidFill>
                  <a:schemeClr val="bg1">
                    <a:lumMod val="75000"/>
                  </a:schemeClr>
                </a:solidFill>
              </a:rPr>
              <a:t>InvStRecht</a:t>
            </a:r>
            <a:r>
              <a:rPr lang="de-DE" sz="1600" dirty="0" smtClean="0">
                <a:solidFill>
                  <a:schemeClr val="bg1">
                    <a:lumMod val="75000"/>
                  </a:schemeClr>
                </a:solidFill>
              </a:rPr>
              <a:t> § </a:t>
            </a:r>
            <a:r>
              <a:rPr lang="de-DE" sz="1600" dirty="0">
                <a:solidFill>
                  <a:schemeClr val="bg1">
                    <a:lumMod val="75000"/>
                  </a:schemeClr>
                </a:solidFill>
              </a:rPr>
              <a:t>7 Abs. 5, </a:t>
            </a:r>
            <a:r>
              <a:rPr lang="de-DE" sz="1600" dirty="0" smtClean="0">
                <a:solidFill>
                  <a:schemeClr val="bg1">
                    <a:lumMod val="75000"/>
                  </a:schemeClr>
                </a:solidFill>
              </a:rPr>
              <a:t>Verfahrensrecht §§ 17, 18, </a:t>
            </a:r>
            <a:r>
              <a:rPr lang="de-DE" sz="1600" dirty="0" err="1" smtClean="0">
                <a:solidFill>
                  <a:schemeClr val="bg1">
                    <a:lumMod val="75000"/>
                  </a:schemeClr>
                </a:solidFill>
              </a:rPr>
              <a:t>zT</a:t>
            </a:r>
            <a:r>
              <a:rPr lang="de-DE" sz="1600" dirty="0" smtClean="0">
                <a:solidFill>
                  <a:schemeClr val="bg1">
                    <a:lumMod val="75000"/>
                  </a:schemeClr>
                </a:solidFill>
              </a:rPr>
              <a:t> nur Anzeige</a:t>
            </a:r>
          </a:p>
          <a:p>
            <a:pPr marL="800100" lvl="1"/>
            <a:r>
              <a:rPr lang="de-DE" sz="1600" dirty="0" smtClean="0">
                <a:solidFill>
                  <a:schemeClr val="bg1">
                    <a:lumMod val="75000"/>
                  </a:schemeClr>
                </a:solidFill>
              </a:rPr>
              <a:t>Erweiterte HZB § 13 anstelle § 7 Abs. 6, 6a alt. Substanztest gilt hier auch in Drittstaatensachverhalten</a:t>
            </a:r>
          </a:p>
          <a:p>
            <a:pPr marL="800100" lvl="1"/>
            <a:r>
              <a:rPr lang="de-DE" sz="1600" dirty="0" smtClean="0">
                <a:solidFill>
                  <a:schemeClr val="bg1">
                    <a:lumMod val="75000"/>
                  </a:schemeClr>
                </a:solidFill>
              </a:rPr>
              <a:t>Wegfall des § 14 alt; kein </a:t>
            </a:r>
            <a:r>
              <a:rPr lang="de-DE" sz="1600" dirty="0" err="1" smtClean="0">
                <a:solidFill>
                  <a:schemeClr val="bg1">
                    <a:lumMod val="75000"/>
                  </a:schemeClr>
                </a:solidFill>
              </a:rPr>
              <a:t>Rücktrag</a:t>
            </a:r>
            <a:r>
              <a:rPr lang="de-DE" sz="1600" dirty="0" smtClean="0">
                <a:solidFill>
                  <a:schemeClr val="bg1">
                    <a:lumMod val="75000"/>
                  </a:schemeClr>
                </a:solidFill>
              </a:rPr>
              <a:t> eines neg. HZB mehr, HZB zum Ende WJ</a:t>
            </a:r>
          </a:p>
          <a:p>
            <a:pPr marL="800100" lvl="1"/>
            <a:r>
              <a:rPr lang="de-DE" sz="1600" dirty="0" smtClean="0">
                <a:solidFill>
                  <a:schemeClr val="bg1">
                    <a:lumMod val="75000"/>
                  </a:schemeClr>
                </a:solidFill>
              </a:rPr>
              <a:t>Die echte = substanzlose „Briefkastengesellschaft“ wäre bereits § 42 AO</a:t>
            </a:r>
          </a:p>
          <a:p>
            <a:pPr marL="57150" indent="0">
              <a:buNone/>
            </a:pPr>
            <a:endParaRPr lang="de-DE" sz="2000" dirty="0" smtClean="0">
              <a:solidFill>
                <a:schemeClr val="bg1">
                  <a:lumMod val="85000"/>
                </a:schemeClr>
              </a:solidFill>
            </a:endParaRPr>
          </a:p>
          <a:p>
            <a:pPr marL="400050">
              <a:buFont typeface="+mj-lt"/>
              <a:buAutoNum type="arabicParenBoth"/>
            </a:pPr>
            <a:endParaRPr lang="de-DE" sz="2000" dirty="0">
              <a:solidFill>
                <a:schemeClr val="bg1">
                  <a:lumMod val="85000"/>
                </a:schemeClr>
              </a:solidFill>
            </a:endParaRP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7"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FF9966"/>
                </a:solidFill>
              </a:rPr>
              <a:t>ATAD-Umsetzungsgesetz</a:t>
            </a:r>
            <a:endParaRPr lang="de-DE" sz="3600" dirty="0">
              <a:solidFill>
                <a:srgbClr val="FF9966"/>
              </a:solidFill>
            </a:endParaRPr>
          </a:p>
        </p:txBody>
      </p:sp>
      <p:sp>
        <p:nvSpPr>
          <p:cNvPr id="5" name="Foliennummernplatzhalter 4"/>
          <p:cNvSpPr>
            <a:spLocks noGrp="1"/>
          </p:cNvSpPr>
          <p:nvPr>
            <p:ph type="sldNum" sz="quarter" idx="12"/>
          </p:nvPr>
        </p:nvSpPr>
        <p:spPr>
          <a:xfrm>
            <a:off x="6553200" y="6356350"/>
            <a:ext cx="2133600" cy="365125"/>
          </a:xfrm>
        </p:spPr>
        <p:txBody>
          <a:bodyPr/>
          <a:lstStyle/>
          <a:p>
            <a:fld id="{6037CF02-8EDC-441B-A615-5EC38607EDFE}" type="slidenum">
              <a:rPr lang="de-DE" smtClean="0"/>
              <a:t>16</a:t>
            </a:fld>
            <a:endParaRPr lang="de-DE"/>
          </a:p>
        </p:txBody>
      </p:sp>
    </p:spTree>
    <p:extLst>
      <p:ext uri="{BB962C8B-B14F-4D97-AF65-F5344CB8AC3E}">
        <p14:creationId xmlns:p14="http://schemas.microsoft.com/office/powerpoint/2010/main" val="3193053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68760"/>
            <a:ext cx="8229600" cy="432048"/>
          </a:xfrm>
        </p:spPr>
        <p:txBody>
          <a:bodyPr>
            <a:normAutofit/>
          </a:bodyPr>
          <a:lstStyle/>
          <a:p>
            <a:pPr marL="0" indent="0">
              <a:buNone/>
            </a:pPr>
            <a:r>
              <a:rPr lang="de-DE" sz="2000" dirty="0" smtClean="0">
                <a:solidFill>
                  <a:schemeClr val="bg1"/>
                </a:solidFill>
              </a:rPr>
              <a:t>Beherrschung nach ATAD/AStG neu statt „Inländerbeherrschung“ </a:t>
            </a:r>
            <a:r>
              <a:rPr lang="de-DE" sz="2000" dirty="0" err="1" smtClean="0">
                <a:solidFill>
                  <a:schemeClr val="bg1"/>
                </a:solidFill>
              </a:rPr>
              <a:t>iSd</a:t>
            </a:r>
            <a:r>
              <a:rPr lang="de-DE" sz="2000" dirty="0" smtClean="0">
                <a:solidFill>
                  <a:schemeClr val="bg1"/>
                </a:solidFill>
              </a:rPr>
              <a:t> AStG a.F.</a:t>
            </a: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7"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FF9966"/>
                </a:solidFill>
              </a:rPr>
              <a:t>ATAD-Umsetzungsgesetz</a:t>
            </a:r>
            <a:endParaRPr lang="de-DE" sz="3600" dirty="0">
              <a:solidFill>
                <a:srgbClr val="FF9966"/>
              </a:solidFill>
            </a:endParaRPr>
          </a:p>
        </p:txBody>
      </p:sp>
      <p:cxnSp>
        <p:nvCxnSpPr>
          <p:cNvPr id="6" name="Gerade Verbindung 5"/>
          <p:cNvCxnSpPr/>
          <p:nvPr/>
        </p:nvCxnSpPr>
        <p:spPr>
          <a:xfrm>
            <a:off x="539552" y="2924944"/>
            <a:ext cx="7920880" cy="0"/>
          </a:xfrm>
          <a:prstGeom prst="line">
            <a:avLst/>
          </a:prstGeom>
          <a:ln w="25400">
            <a:solidFill>
              <a:srgbClr val="00B050"/>
            </a:solidFill>
            <a:prstDash val="dashDot"/>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539552" y="4509120"/>
            <a:ext cx="7920880" cy="0"/>
          </a:xfrm>
          <a:prstGeom prst="line">
            <a:avLst/>
          </a:prstGeom>
          <a:ln w="25400">
            <a:solidFill>
              <a:srgbClr val="00B050"/>
            </a:solidFill>
            <a:prstDash val="dashDot"/>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539552" y="2132856"/>
            <a:ext cx="431528" cy="369332"/>
          </a:xfrm>
          <a:prstGeom prst="rect">
            <a:avLst/>
          </a:prstGeom>
          <a:noFill/>
        </p:spPr>
        <p:txBody>
          <a:bodyPr wrap="none" rtlCol="0">
            <a:spAutoFit/>
          </a:bodyPr>
          <a:lstStyle/>
          <a:p>
            <a:r>
              <a:rPr lang="de-DE" dirty="0" smtClean="0">
                <a:solidFill>
                  <a:srgbClr val="00B0F0"/>
                </a:solidFill>
              </a:rPr>
              <a:t>NL</a:t>
            </a:r>
            <a:endParaRPr lang="de-DE" dirty="0">
              <a:solidFill>
                <a:srgbClr val="00B0F0"/>
              </a:solidFill>
            </a:endParaRPr>
          </a:p>
        </p:txBody>
      </p:sp>
      <p:sp>
        <p:nvSpPr>
          <p:cNvPr id="10" name="Textfeld 9"/>
          <p:cNvSpPr txBox="1"/>
          <p:nvPr/>
        </p:nvSpPr>
        <p:spPr>
          <a:xfrm>
            <a:off x="539552" y="3212976"/>
            <a:ext cx="439544" cy="369332"/>
          </a:xfrm>
          <a:prstGeom prst="rect">
            <a:avLst/>
          </a:prstGeom>
          <a:noFill/>
        </p:spPr>
        <p:txBody>
          <a:bodyPr wrap="none" rtlCol="0">
            <a:spAutoFit/>
          </a:bodyPr>
          <a:lstStyle/>
          <a:p>
            <a:r>
              <a:rPr lang="de-DE" dirty="0" smtClean="0">
                <a:solidFill>
                  <a:srgbClr val="00B050"/>
                </a:solidFill>
              </a:rPr>
              <a:t>DE</a:t>
            </a:r>
            <a:endParaRPr lang="de-DE" dirty="0">
              <a:solidFill>
                <a:srgbClr val="00B050"/>
              </a:solidFill>
            </a:endParaRPr>
          </a:p>
        </p:txBody>
      </p:sp>
      <p:sp>
        <p:nvSpPr>
          <p:cNvPr id="11" name="Textfeld 10"/>
          <p:cNvSpPr txBox="1"/>
          <p:nvPr/>
        </p:nvSpPr>
        <p:spPr>
          <a:xfrm>
            <a:off x="539552" y="4797152"/>
            <a:ext cx="452368" cy="369332"/>
          </a:xfrm>
          <a:prstGeom prst="rect">
            <a:avLst/>
          </a:prstGeom>
          <a:noFill/>
        </p:spPr>
        <p:txBody>
          <a:bodyPr wrap="none" rtlCol="0">
            <a:spAutoFit/>
          </a:bodyPr>
          <a:lstStyle/>
          <a:p>
            <a:r>
              <a:rPr lang="de-DE" dirty="0" smtClean="0">
                <a:solidFill>
                  <a:srgbClr val="FF0000"/>
                </a:solidFill>
              </a:rPr>
              <a:t>CH</a:t>
            </a:r>
            <a:endParaRPr lang="de-DE" dirty="0">
              <a:solidFill>
                <a:srgbClr val="FF0000"/>
              </a:solidFill>
            </a:endParaRPr>
          </a:p>
        </p:txBody>
      </p:sp>
      <p:sp>
        <p:nvSpPr>
          <p:cNvPr id="13" name="Rechteck 12"/>
          <p:cNvSpPr/>
          <p:nvPr/>
        </p:nvSpPr>
        <p:spPr>
          <a:xfrm>
            <a:off x="2051720" y="3429000"/>
            <a:ext cx="14401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a:t>
            </a:r>
            <a:endParaRPr lang="de-DE" dirty="0"/>
          </a:p>
        </p:txBody>
      </p:sp>
      <p:sp>
        <p:nvSpPr>
          <p:cNvPr id="14" name="Rechteck 13"/>
          <p:cNvSpPr/>
          <p:nvPr/>
        </p:nvSpPr>
        <p:spPr>
          <a:xfrm>
            <a:off x="4283968" y="3429000"/>
            <a:ext cx="14401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a:t>
            </a:r>
            <a:endParaRPr lang="de-DE" dirty="0"/>
          </a:p>
        </p:txBody>
      </p:sp>
      <p:sp>
        <p:nvSpPr>
          <p:cNvPr id="15" name="Rechteck 14"/>
          <p:cNvSpPr/>
          <p:nvPr/>
        </p:nvSpPr>
        <p:spPr>
          <a:xfrm>
            <a:off x="6300192" y="2132856"/>
            <a:ext cx="14401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a:t>
            </a:r>
            <a:endParaRPr lang="de-DE" dirty="0"/>
          </a:p>
        </p:txBody>
      </p:sp>
      <p:sp>
        <p:nvSpPr>
          <p:cNvPr id="16" name="Rechteck 15"/>
          <p:cNvSpPr/>
          <p:nvPr/>
        </p:nvSpPr>
        <p:spPr>
          <a:xfrm>
            <a:off x="4283968" y="4797152"/>
            <a:ext cx="14401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Z</a:t>
            </a:r>
            <a:endParaRPr lang="de-DE" dirty="0"/>
          </a:p>
        </p:txBody>
      </p:sp>
      <p:cxnSp>
        <p:nvCxnSpPr>
          <p:cNvPr id="18" name="Gerade Verbindung 17"/>
          <p:cNvCxnSpPr>
            <a:stCxn id="15" idx="2"/>
            <a:endCxn id="14" idx="0"/>
          </p:cNvCxnSpPr>
          <p:nvPr/>
        </p:nvCxnSpPr>
        <p:spPr>
          <a:xfrm flipH="1">
            <a:off x="5004048" y="2708920"/>
            <a:ext cx="2016224"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Gerade Verbindung 19"/>
          <p:cNvCxnSpPr>
            <a:stCxn id="14" idx="2"/>
            <a:endCxn id="16" idx="0"/>
          </p:cNvCxnSpPr>
          <p:nvPr/>
        </p:nvCxnSpPr>
        <p:spPr>
          <a:xfrm>
            <a:off x="5004048" y="4005064"/>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15" idx="2"/>
            <a:endCxn id="16" idx="0"/>
          </p:cNvCxnSpPr>
          <p:nvPr/>
        </p:nvCxnSpPr>
        <p:spPr>
          <a:xfrm flipH="1">
            <a:off x="5004048" y="2708920"/>
            <a:ext cx="2016224"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 Verbindung 23"/>
          <p:cNvCxnSpPr>
            <a:stCxn id="13" idx="2"/>
            <a:endCxn id="16" idx="0"/>
          </p:cNvCxnSpPr>
          <p:nvPr/>
        </p:nvCxnSpPr>
        <p:spPr>
          <a:xfrm>
            <a:off x="2771800" y="4005064"/>
            <a:ext cx="2232248"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3707904" y="3501008"/>
            <a:ext cx="338554" cy="461665"/>
          </a:xfrm>
          <a:prstGeom prst="rect">
            <a:avLst/>
          </a:prstGeom>
          <a:noFill/>
        </p:spPr>
        <p:txBody>
          <a:bodyPr wrap="none" rtlCol="0">
            <a:spAutoFit/>
          </a:bodyPr>
          <a:lstStyle/>
          <a:p>
            <a:r>
              <a:rPr lang="de-DE" sz="2400" dirty="0" smtClean="0">
                <a:solidFill>
                  <a:srgbClr val="FFFF00"/>
                </a:solidFill>
              </a:rPr>
              <a:t>≠</a:t>
            </a:r>
            <a:endParaRPr lang="de-DE" sz="2400" dirty="0">
              <a:solidFill>
                <a:srgbClr val="FFFF00"/>
              </a:solidFill>
            </a:endParaRPr>
          </a:p>
        </p:txBody>
      </p:sp>
      <p:sp>
        <p:nvSpPr>
          <p:cNvPr id="26" name="Textfeld 25"/>
          <p:cNvSpPr txBox="1"/>
          <p:nvPr/>
        </p:nvSpPr>
        <p:spPr>
          <a:xfrm>
            <a:off x="5004048" y="2987660"/>
            <a:ext cx="583814" cy="369332"/>
          </a:xfrm>
          <a:prstGeom prst="rect">
            <a:avLst/>
          </a:prstGeom>
          <a:noFill/>
        </p:spPr>
        <p:txBody>
          <a:bodyPr wrap="none" rtlCol="0">
            <a:spAutoFit/>
          </a:bodyPr>
          <a:lstStyle/>
          <a:p>
            <a:r>
              <a:rPr lang="de-DE" dirty="0" smtClean="0">
                <a:solidFill>
                  <a:schemeClr val="bg1"/>
                </a:solidFill>
              </a:rPr>
              <a:t>40%</a:t>
            </a:r>
            <a:endParaRPr lang="de-DE" dirty="0">
              <a:solidFill>
                <a:schemeClr val="bg1"/>
              </a:solidFill>
            </a:endParaRPr>
          </a:p>
        </p:txBody>
      </p:sp>
      <p:sp>
        <p:nvSpPr>
          <p:cNvPr id="27" name="Textfeld 26"/>
          <p:cNvSpPr txBox="1"/>
          <p:nvPr/>
        </p:nvSpPr>
        <p:spPr>
          <a:xfrm>
            <a:off x="6876256" y="2987660"/>
            <a:ext cx="583814" cy="369332"/>
          </a:xfrm>
          <a:prstGeom prst="rect">
            <a:avLst/>
          </a:prstGeom>
          <a:noFill/>
        </p:spPr>
        <p:txBody>
          <a:bodyPr wrap="none" rtlCol="0">
            <a:spAutoFit/>
          </a:bodyPr>
          <a:lstStyle/>
          <a:p>
            <a:r>
              <a:rPr lang="de-DE" dirty="0" smtClean="0">
                <a:solidFill>
                  <a:schemeClr val="bg1"/>
                </a:solidFill>
              </a:rPr>
              <a:t>30%</a:t>
            </a:r>
            <a:endParaRPr lang="de-DE" dirty="0">
              <a:solidFill>
                <a:schemeClr val="bg1"/>
              </a:solidFill>
            </a:endParaRPr>
          </a:p>
        </p:txBody>
      </p:sp>
      <p:sp>
        <p:nvSpPr>
          <p:cNvPr id="28" name="Textfeld 27"/>
          <p:cNvSpPr txBox="1"/>
          <p:nvPr/>
        </p:nvSpPr>
        <p:spPr>
          <a:xfrm>
            <a:off x="5004048" y="3995772"/>
            <a:ext cx="583814" cy="369332"/>
          </a:xfrm>
          <a:prstGeom prst="rect">
            <a:avLst/>
          </a:prstGeom>
          <a:noFill/>
        </p:spPr>
        <p:txBody>
          <a:bodyPr wrap="none" rtlCol="0">
            <a:spAutoFit/>
          </a:bodyPr>
          <a:lstStyle/>
          <a:p>
            <a:r>
              <a:rPr lang="de-DE" dirty="0" smtClean="0">
                <a:solidFill>
                  <a:schemeClr val="bg1"/>
                </a:solidFill>
              </a:rPr>
              <a:t>50%</a:t>
            </a:r>
            <a:endParaRPr lang="de-DE" dirty="0">
              <a:solidFill>
                <a:schemeClr val="bg1"/>
              </a:solidFill>
            </a:endParaRPr>
          </a:p>
        </p:txBody>
      </p:sp>
      <p:sp>
        <p:nvSpPr>
          <p:cNvPr id="29" name="Textfeld 28"/>
          <p:cNvSpPr txBox="1"/>
          <p:nvPr/>
        </p:nvSpPr>
        <p:spPr>
          <a:xfrm>
            <a:off x="2476018" y="3995772"/>
            <a:ext cx="583814" cy="369332"/>
          </a:xfrm>
          <a:prstGeom prst="rect">
            <a:avLst/>
          </a:prstGeom>
          <a:noFill/>
        </p:spPr>
        <p:txBody>
          <a:bodyPr wrap="none" rtlCol="0">
            <a:spAutoFit/>
          </a:bodyPr>
          <a:lstStyle/>
          <a:p>
            <a:r>
              <a:rPr lang="de-DE" dirty="0">
                <a:solidFill>
                  <a:schemeClr val="bg1"/>
                </a:solidFill>
              </a:rPr>
              <a:t>2</a:t>
            </a:r>
            <a:r>
              <a:rPr lang="de-DE" dirty="0" smtClean="0">
                <a:solidFill>
                  <a:schemeClr val="bg1"/>
                </a:solidFill>
              </a:rPr>
              <a:t>0%</a:t>
            </a:r>
            <a:endParaRPr lang="de-DE" dirty="0">
              <a:solidFill>
                <a:schemeClr val="bg1"/>
              </a:solidFill>
            </a:endParaRPr>
          </a:p>
        </p:txBody>
      </p:sp>
      <p:sp>
        <p:nvSpPr>
          <p:cNvPr id="30" name="Textfeld 29"/>
          <p:cNvSpPr txBox="1"/>
          <p:nvPr/>
        </p:nvSpPr>
        <p:spPr>
          <a:xfrm>
            <a:off x="1043608" y="6021288"/>
            <a:ext cx="7232557" cy="369332"/>
          </a:xfrm>
          <a:prstGeom prst="rect">
            <a:avLst/>
          </a:prstGeom>
          <a:noFill/>
        </p:spPr>
        <p:txBody>
          <a:bodyPr wrap="none" rtlCol="0">
            <a:spAutoFit/>
          </a:bodyPr>
          <a:lstStyle/>
          <a:p>
            <a:r>
              <a:rPr lang="de-DE" dirty="0" smtClean="0">
                <a:solidFill>
                  <a:schemeClr val="bg1">
                    <a:lumMod val="75000"/>
                  </a:schemeClr>
                </a:solidFill>
              </a:rPr>
              <a:t>Inländerbeherrschung A+B = 70%; Beherrschung/ATAD/AStG neu: B+C= 80%</a:t>
            </a:r>
            <a:endParaRPr lang="de-DE" dirty="0">
              <a:solidFill>
                <a:schemeClr val="bg1">
                  <a:lumMod val="75000"/>
                </a:schemeClr>
              </a:solidFill>
            </a:endParaRPr>
          </a:p>
        </p:txBody>
      </p:sp>
      <p:sp>
        <p:nvSpPr>
          <p:cNvPr id="31" name="Foliennummernplatzhalter 4"/>
          <p:cNvSpPr>
            <a:spLocks noGrp="1"/>
          </p:cNvSpPr>
          <p:nvPr>
            <p:ph type="sldNum" sz="quarter" idx="12"/>
          </p:nvPr>
        </p:nvSpPr>
        <p:spPr>
          <a:xfrm>
            <a:off x="6553200" y="6356350"/>
            <a:ext cx="2133600" cy="365125"/>
          </a:xfrm>
        </p:spPr>
        <p:txBody>
          <a:bodyPr/>
          <a:lstStyle/>
          <a:p>
            <a:fld id="{6037CF02-8EDC-441B-A615-5EC38607EDFE}" type="slidenum">
              <a:rPr lang="de-DE" smtClean="0"/>
              <a:t>17</a:t>
            </a:fld>
            <a:endParaRPr lang="de-DE"/>
          </a:p>
        </p:txBody>
      </p:sp>
    </p:spTree>
    <p:extLst>
      <p:ext uri="{BB962C8B-B14F-4D97-AF65-F5344CB8AC3E}">
        <p14:creationId xmlns:p14="http://schemas.microsoft.com/office/powerpoint/2010/main" val="2891558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18</a:t>
            </a:fld>
            <a:endParaRPr lang="de-DE"/>
          </a:p>
        </p:txBody>
      </p:sp>
      <p:sp>
        <p:nvSpPr>
          <p:cNvPr id="7"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FF9966"/>
                </a:solidFill>
              </a:rPr>
              <a:t>ATAD-Umsetzungsgesetz</a:t>
            </a:r>
            <a:endParaRPr lang="de-DE" sz="3600" dirty="0">
              <a:solidFill>
                <a:srgbClr val="FF9966"/>
              </a:solidFill>
            </a:endParaRPr>
          </a:p>
        </p:txBody>
      </p:sp>
      <p:sp>
        <p:nvSpPr>
          <p:cNvPr id="8" name="Inhaltsplatzhalter 2"/>
          <p:cNvSpPr>
            <a:spLocks noGrp="1"/>
          </p:cNvSpPr>
          <p:nvPr>
            <p:ph idx="1"/>
          </p:nvPr>
        </p:nvSpPr>
        <p:spPr>
          <a:xfrm>
            <a:off x="457200" y="1268760"/>
            <a:ext cx="8229600" cy="5401479"/>
          </a:xfrm>
        </p:spPr>
        <p:txBody>
          <a:bodyPr>
            <a:spAutoFit/>
          </a:bodyPr>
          <a:lstStyle/>
          <a:p>
            <a:pPr marL="0" indent="0">
              <a:buNone/>
            </a:pPr>
            <a:r>
              <a:rPr lang="de-DE" sz="2000" dirty="0" smtClean="0">
                <a:solidFill>
                  <a:schemeClr val="bg1"/>
                </a:solidFill>
              </a:rPr>
              <a:t>Der Substanztest lässt die HZB bislang in EU/EWR praktisch leerlaufen</a:t>
            </a:r>
          </a:p>
          <a:p>
            <a:endParaRPr lang="de-DE" sz="1050" dirty="0" smtClean="0">
              <a:solidFill>
                <a:schemeClr val="bg1"/>
              </a:solidFill>
            </a:endParaRPr>
          </a:p>
          <a:p>
            <a:r>
              <a:rPr lang="de-DE" sz="2000" dirty="0" err="1" smtClean="0">
                <a:solidFill>
                  <a:schemeClr val="bg1"/>
                </a:solidFill>
              </a:rPr>
              <a:t>Cadbury</a:t>
            </a:r>
            <a:r>
              <a:rPr lang="de-DE" sz="2000" dirty="0" smtClean="0">
                <a:solidFill>
                  <a:schemeClr val="bg1"/>
                </a:solidFill>
              </a:rPr>
              <a:t> </a:t>
            </a:r>
            <a:r>
              <a:rPr lang="de-DE" sz="2000" dirty="0" err="1" smtClean="0">
                <a:solidFill>
                  <a:schemeClr val="bg1"/>
                </a:solidFill>
              </a:rPr>
              <a:t>Schweppes</a:t>
            </a:r>
            <a:r>
              <a:rPr lang="de-DE" sz="2000" dirty="0" smtClean="0">
                <a:solidFill>
                  <a:schemeClr val="bg1"/>
                </a:solidFill>
              </a:rPr>
              <a:t> EuGH v. 12.09.2006 C-196/04</a:t>
            </a:r>
            <a:br>
              <a:rPr lang="de-DE" sz="2000" dirty="0" smtClean="0">
                <a:solidFill>
                  <a:schemeClr val="bg1"/>
                </a:solidFill>
              </a:rPr>
            </a:br>
            <a:r>
              <a:rPr lang="de-DE" sz="1600" dirty="0" smtClean="0">
                <a:solidFill>
                  <a:schemeClr val="bg1">
                    <a:lumMod val="95000"/>
                  </a:schemeClr>
                </a:solidFill>
              </a:rPr>
              <a:t>„Eine Hinzurechnungsbesteuerung darf </a:t>
            </a:r>
            <a:r>
              <a:rPr lang="de-DE" sz="1600" dirty="0" smtClean="0">
                <a:solidFill>
                  <a:srgbClr val="FFFF00"/>
                </a:solidFill>
              </a:rPr>
              <a:t>nur rein künstliche Gestaltungen </a:t>
            </a:r>
            <a:r>
              <a:rPr lang="de-DE" sz="1600" dirty="0" smtClean="0">
                <a:solidFill>
                  <a:schemeClr val="bg1">
                    <a:lumMod val="95000"/>
                  </a:schemeClr>
                </a:solidFill>
              </a:rPr>
              <a:t>erfassen, die dazu bestimmt sind, die normalerweise geschuldete nationale Steuer zu vermeiden. Eine Hinzurechnungsbesteuerung ist dagegen insoweit nicht mit der Niederlassungsfreiheit vereinbar, als es sich auf der Grundlage objektiver und von dritter Seite nachprüfbarer Anhaltspunkte erweist, dass die ausländische Tochtergesellschaft </a:t>
            </a:r>
            <a:r>
              <a:rPr lang="de-DE" sz="1600" dirty="0" smtClean="0">
                <a:solidFill>
                  <a:srgbClr val="FFFF00"/>
                </a:solidFill>
              </a:rPr>
              <a:t>ungeachtet des Vorhandenseins von Motiven steuerlicher Art tatsächlich im Aufnahmemitgliedstaat angesiedelt ist und dort wirklichen wirtschaftlichen Tätigkeiten nachgeht.</a:t>
            </a:r>
            <a:r>
              <a:rPr lang="de-DE" sz="1600" dirty="0" smtClean="0">
                <a:solidFill>
                  <a:schemeClr val="bg1">
                    <a:lumMod val="95000"/>
                  </a:schemeClr>
                </a:solidFill>
              </a:rPr>
              <a:t>“</a:t>
            </a:r>
          </a:p>
          <a:p>
            <a:pPr>
              <a:spcBef>
                <a:spcPts val="1200"/>
              </a:spcBef>
            </a:pPr>
            <a:r>
              <a:rPr lang="de-DE" sz="2000" dirty="0" smtClean="0">
                <a:solidFill>
                  <a:schemeClr val="bg1">
                    <a:lumMod val="95000"/>
                  </a:schemeClr>
                </a:solidFill>
              </a:rPr>
              <a:t>Wieviel „Substanz“ braucht man für die Verwaltung von Vermögen?</a:t>
            </a:r>
          </a:p>
          <a:p>
            <a:pPr>
              <a:spcBef>
                <a:spcPts val="1200"/>
              </a:spcBef>
            </a:pPr>
            <a:r>
              <a:rPr lang="de-DE" sz="2000" dirty="0" smtClean="0">
                <a:solidFill>
                  <a:schemeClr val="bg1"/>
                </a:solidFill>
              </a:rPr>
              <a:t>Der BFH „drückt sich um das Problem“, s. z.B. BFH I R 94/15 v. 13.06.2018 </a:t>
            </a:r>
            <a:br>
              <a:rPr lang="de-DE" sz="2000" dirty="0" smtClean="0">
                <a:solidFill>
                  <a:schemeClr val="bg1"/>
                </a:solidFill>
              </a:rPr>
            </a:br>
            <a:r>
              <a:rPr lang="de-DE" sz="1600" dirty="0" err="1" smtClean="0">
                <a:solidFill>
                  <a:schemeClr val="bg1"/>
                </a:solidFill>
              </a:rPr>
              <a:t>Vorinst</a:t>
            </a:r>
            <a:r>
              <a:rPr lang="de-DE" sz="1600" dirty="0" smtClean="0">
                <a:solidFill>
                  <a:schemeClr val="bg1"/>
                </a:solidFill>
              </a:rPr>
              <a:t>. FG MS v. 20.11.2015, EFG 2016, 453 m. Anm. Peters, s. auch van Lishaut FR 2019,370</a:t>
            </a:r>
            <a:endParaRPr lang="de-DE" sz="2000" dirty="0" smtClean="0">
              <a:solidFill>
                <a:schemeClr val="bg1"/>
              </a:solidFill>
            </a:endParaRPr>
          </a:p>
          <a:p>
            <a:pPr>
              <a:spcBef>
                <a:spcPts val="1200"/>
              </a:spcBef>
            </a:pPr>
            <a:r>
              <a:rPr lang="de-DE" sz="2000" dirty="0" smtClean="0">
                <a:solidFill>
                  <a:schemeClr val="bg1"/>
                </a:solidFill>
              </a:rPr>
              <a:t>Aber „erweitert“ es auf Drittstaatenfälle: BFH I R 11/19, I R 59/17</a:t>
            </a:r>
          </a:p>
          <a:p>
            <a:pPr lvl="1"/>
            <a:r>
              <a:rPr lang="de-DE" sz="1600" dirty="0" smtClean="0">
                <a:solidFill>
                  <a:schemeClr val="bg1"/>
                </a:solidFill>
              </a:rPr>
              <a:t>Substanztest nach § 8 Abs. 2 AStG a.F. ist </a:t>
            </a:r>
            <a:r>
              <a:rPr lang="de-DE" sz="1600" dirty="0" smtClean="0">
                <a:solidFill>
                  <a:srgbClr val="FFFF00"/>
                </a:solidFill>
              </a:rPr>
              <a:t>auch in Drittstaatenfällen </a:t>
            </a:r>
            <a:r>
              <a:rPr lang="de-DE" sz="1600" dirty="0" smtClean="0">
                <a:solidFill>
                  <a:schemeClr val="bg1"/>
                </a:solidFill>
              </a:rPr>
              <a:t>anzuwenden, unionsrechtskonforme Reduktion der Vorschrift auf Basis Kapitalverkehrsfreiheit. </a:t>
            </a:r>
          </a:p>
          <a:p>
            <a:pPr lvl="1"/>
            <a:r>
              <a:rPr lang="de-DE" sz="1600" dirty="0" smtClean="0">
                <a:solidFill>
                  <a:schemeClr val="bg1">
                    <a:lumMod val="85000"/>
                  </a:schemeClr>
                </a:solidFill>
              </a:rPr>
              <a:t>Anm.: Das wird mit dem neuen AStG anders, so dass der Substanztest in Drittstaaten-fällen nur bis 2021 eröffnet ist. </a:t>
            </a:r>
          </a:p>
        </p:txBody>
      </p:sp>
    </p:spTree>
    <p:extLst>
      <p:ext uri="{BB962C8B-B14F-4D97-AF65-F5344CB8AC3E}">
        <p14:creationId xmlns:p14="http://schemas.microsoft.com/office/powerpoint/2010/main" val="398868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a:xfrm>
            <a:off x="615617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19</a:t>
            </a:fld>
            <a:endParaRPr lang="de-DE"/>
          </a:p>
        </p:txBody>
      </p:sp>
      <p:sp>
        <p:nvSpPr>
          <p:cNvPr id="7"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FF9966"/>
                </a:solidFill>
              </a:rPr>
              <a:t>ATAD-Umsetzungsgesetz</a:t>
            </a:r>
            <a:endParaRPr lang="de-DE" sz="3600" dirty="0">
              <a:solidFill>
                <a:srgbClr val="FF9966"/>
              </a:solidFill>
            </a:endParaRPr>
          </a:p>
        </p:txBody>
      </p:sp>
      <p:sp>
        <p:nvSpPr>
          <p:cNvPr id="8" name="Inhaltsplatzhalter 2"/>
          <p:cNvSpPr>
            <a:spLocks noGrp="1"/>
          </p:cNvSpPr>
          <p:nvPr>
            <p:ph idx="1"/>
          </p:nvPr>
        </p:nvSpPr>
        <p:spPr>
          <a:xfrm>
            <a:off x="457200" y="1268760"/>
            <a:ext cx="8229600" cy="5589240"/>
          </a:xfrm>
        </p:spPr>
        <p:txBody>
          <a:bodyPr>
            <a:normAutofit/>
          </a:bodyPr>
          <a:lstStyle/>
          <a:p>
            <a:pPr marL="0" indent="0">
              <a:buNone/>
            </a:pPr>
            <a:r>
              <a:rPr lang="de-DE" sz="2000" dirty="0">
                <a:solidFill>
                  <a:schemeClr val="bg1"/>
                </a:solidFill>
              </a:rPr>
              <a:t>Der Substanztest lässt die HZB bislang in EU/EWR praktisch leerlaufen</a:t>
            </a:r>
          </a:p>
          <a:p>
            <a:endParaRPr lang="de-DE" sz="1600" dirty="0" smtClean="0">
              <a:solidFill>
                <a:schemeClr val="bg1">
                  <a:lumMod val="95000"/>
                </a:schemeClr>
              </a:solidFill>
            </a:endParaRPr>
          </a:p>
          <a:p>
            <a:r>
              <a:rPr lang="de-DE" sz="2000" dirty="0" smtClean="0">
                <a:solidFill>
                  <a:schemeClr val="bg1"/>
                </a:solidFill>
              </a:rPr>
              <a:t>BMF v. 17.03.2021 </a:t>
            </a:r>
            <a:r>
              <a:rPr lang="de-DE" sz="1600" dirty="0" smtClean="0">
                <a:solidFill>
                  <a:schemeClr val="bg1"/>
                </a:solidFill>
              </a:rPr>
              <a:t>(s. dazu </a:t>
            </a:r>
            <a:r>
              <a:rPr lang="de-DE" sz="1600" dirty="0" err="1" smtClean="0">
                <a:solidFill>
                  <a:schemeClr val="bg1"/>
                </a:solidFill>
              </a:rPr>
              <a:t>Eimler</a:t>
            </a:r>
            <a:r>
              <a:rPr lang="de-DE" sz="1600" dirty="0" smtClean="0">
                <a:solidFill>
                  <a:schemeClr val="bg1"/>
                </a:solidFill>
              </a:rPr>
              <a:t>, FR 21, 822)</a:t>
            </a:r>
            <a:endParaRPr lang="de-DE" sz="2000" dirty="0" smtClean="0">
              <a:solidFill>
                <a:schemeClr val="bg1"/>
              </a:solidFill>
            </a:endParaRPr>
          </a:p>
          <a:p>
            <a:pPr lvl="1"/>
            <a:r>
              <a:rPr lang="de-DE" sz="1600" dirty="0" smtClean="0">
                <a:solidFill>
                  <a:schemeClr val="bg1">
                    <a:lumMod val="95000"/>
                  </a:schemeClr>
                </a:solidFill>
              </a:rPr>
              <a:t>Gezielte  Nutzung von Ressourcen im Aufnahmestaat, z.B. gut ausgebildetes Personal oder günstige Produktionsbedingungen oder besondere Kundennähe, bloße Anmietung von Büros oder geringe Wahrnehmung nicht ortsgebundener Funktionen reiche nicht.</a:t>
            </a:r>
          </a:p>
          <a:p>
            <a:pPr lvl="1"/>
            <a:r>
              <a:rPr lang="de-DE" sz="1600" dirty="0" smtClean="0">
                <a:solidFill>
                  <a:schemeClr val="bg1">
                    <a:lumMod val="95000"/>
                  </a:schemeClr>
                </a:solidFill>
              </a:rPr>
              <a:t>Gesellschaft muss personell und sachlich angemessen ausgestattet sein, so dass sie die angestrebten wirtschaftlichen Kernfunktionen selbständig ausüben kann</a:t>
            </a:r>
          </a:p>
          <a:p>
            <a:pPr lvl="1"/>
            <a:r>
              <a:rPr lang="de-DE" sz="1600" dirty="0" smtClean="0">
                <a:solidFill>
                  <a:schemeClr val="bg1">
                    <a:lumMod val="95000"/>
                  </a:schemeClr>
                </a:solidFill>
              </a:rPr>
              <a:t>Gesellschaft muss die wesentlichen unternehmerischen Entscheidungen selbst treffen.</a:t>
            </a:r>
          </a:p>
          <a:p>
            <a:pPr lvl="1"/>
            <a:r>
              <a:rPr lang="de-DE" sz="1600" dirty="0" smtClean="0">
                <a:solidFill>
                  <a:schemeClr val="bg1">
                    <a:lumMod val="95000"/>
                  </a:schemeClr>
                </a:solidFill>
              </a:rPr>
              <a:t>In Drittstaatenfällen bis Neuregelung HZB auch Substanztest aber zusätzlich Hauptzweckprüfung; </a:t>
            </a:r>
          </a:p>
          <a:p>
            <a:pPr lvl="1"/>
            <a:r>
              <a:rPr lang="de-DE" sz="1600" dirty="0" smtClean="0">
                <a:solidFill>
                  <a:schemeClr val="bg1">
                    <a:lumMod val="95000"/>
                  </a:schemeClr>
                </a:solidFill>
              </a:rPr>
              <a:t>ferner Verifikationsmöglichkeit im Rahmen des zwischenstaatlichen Informationsaustauschs erforderlich.</a:t>
            </a:r>
          </a:p>
          <a:p>
            <a:pPr marL="400050">
              <a:buFont typeface="+mj-lt"/>
              <a:buAutoNum type="arabicParenBoth"/>
            </a:pPr>
            <a:endParaRPr lang="de-DE" sz="2000" dirty="0">
              <a:solidFill>
                <a:schemeClr val="bg1">
                  <a:lumMod val="85000"/>
                </a:schemeClr>
              </a:solidFill>
            </a:endParaRPr>
          </a:p>
          <a:p>
            <a:r>
              <a:rPr lang="de-DE" sz="2000" dirty="0" smtClean="0">
                <a:solidFill>
                  <a:schemeClr val="bg1"/>
                </a:solidFill>
              </a:rPr>
              <a:t>ATAD / § 8 Abs. 2 ff AStG neu: „wesentliche“ (bisher „tatsächliche“) wirtschaftliche Tätigkeit</a:t>
            </a:r>
          </a:p>
          <a:p>
            <a:endParaRPr lang="de-DE" sz="2000" dirty="0" smtClean="0">
              <a:solidFill>
                <a:schemeClr val="bg1"/>
              </a:solidFill>
            </a:endParaRPr>
          </a:p>
          <a:p>
            <a:r>
              <a:rPr lang="de-DE" sz="2000" dirty="0" smtClean="0">
                <a:solidFill>
                  <a:schemeClr val="bg1"/>
                </a:solidFill>
              </a:rPr>
              <a:t>Neue Bemühungen der EU-KOM: </a:t>
            </a:r>
            <a:r>
              <a:rPr lang="de-DE" sz="2000" dirty="0" err="1" smtClean="0">
                <a:solidFill>
                  <a:schemeClr val="bg1"/>
                </a:solidFill>
              </a:rPr>
              <a:t>Un</a:t>
            </a:r>
            <a:r>
              <a:rPr lang="de-DE" sz="2000" dirty="0" smtClean="0">
                <a:solidFill>
                  <a:schemeClr val="bg1"/>
                </a:solidFill>
              </a:rPr>
              <a:t>-Shell-</a:t>
            </a:r>
            <a:r>
              <a:rPr lang="de-DE" sz="2000" dirty="0" err="1" smtClean="0">
                <a:solidFill>
                  <a:schemeClr val="bg1"/>
                </a:solidFill>
              </a:rPr>
              <a:t>Directive</a:t>
            </a:r>
            <a:endParaRPr lang="de-DE" sz="2000" dirty="0" smtClean="0">
              <a:solidFill>
                <a:schemeClr val="bg1"/>
              </a:solidFill>
            </a:endParaRPr>
          </a:p>
        </p:txBody>
      </p:sp>
    </p:spTree>
    <p:extLst>
      <p:ext uri="{BB962C8B-B14F-4D97-AF65-F5344CB8AC3E}">
        <p14:creationId xmlns:p14="http://schemas.microsoft.com/office/powerpoint/2010/main" val="2623092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777240" y="439142"/>
            <a:ext cx="7683192" cy="769441"/>
          </a:xfrm>
        </p:spPr>
        <p:txBody>
          <a:bodyPr wrap="square">
            <a:spAutoFit/>
          </a:bodyPr>
          <a:lstStyle/>
          <a:p>
            <a:r>
              <a:rPr lang="de-DE" dirty="0" smtClean="0">
                <a:solidFill>
                  <a:schemeClr val="bg1">
                    <a:lumMod val="85000"/>
                  </a:schemeClr>
                </a:solidFill>
              </a:rPr>
              <a:t>Die Milliarden-Euro-Frage:</a:t>
            </a:r>
            <a:endParaRPr lang="de-DE" dirty="0">
              <a:solidFill>
                <a:schemeClr val="bg1">
                  <a:lumMod val="85000"/>
                </a:schemeClr>
              </a:solidFill>
            </a:endParaRPr>
          </a:p>
        </p:txBody>
      </p:sp>
      <p:sp>
        <p:nvSpPr>
          <p:cNvPr id="6" name="Foliennummernplatzhalter 5"/>
          <p:cNvSpPr>
            <a:spLocks noGrp="1"/>
          </p:cNvSpPr>
          <p:nvPr>
            <p:ph type="sldNum" sz="quarter" idx="12"/>
          </p:nvPr>
        </p:nvSpPr>
        <p:spPr/>
        <p:txBody>
          <a:bodyPr/>
          <a:lstStyle/>
          <a:p>
            <a:fld id="{6037CF02-8EDC-441B-A615-5EC38607EDFE}" type="slidenum">
              <a:rPr lang="de-DE" smtClean="0"/>
              <a:t>2</a:t>
            </a:fld>
            <a:endParaRPr lang="de-DE"/>
          </a:p>
        </p:txBody>
      </p:sp>
      <p:sp>
        <p:nvSpPr>
          <p:cNvPr id="4" name="Textfeld 3"/>
          <p:cNvSpPr txBox="1"/>
          <p:nvPr/>
        </p:nvSpPr>
        <p:spPr>
          <a:xfrm>
            <a:off x="899592" y="2492896"/>
            <a:ext cx="7472879" cy="4278094"/>
          </a:xfrm>
          <a:prstGeom prst="rect">
            <a:avLst/>
          </a:prstGeom>
          <a:noFill/>
        </p:spPr>
        <p:txBody>
          <a:bodyPr wrap="square" rtlCol="0">
            <a:spAutoFit/>
          </a:bodyPr>
          <a:lstStyle/>
          <a:p>
            <a:pPr algn="ctr"/>
            <a:r>
              <a:rPr lang="de-DE" sz="3200" dirty="0">
                <a:solidFill>
                  <a:schemeClr val="bg1"/>
                </a:solidFill>
              </a:rPr>
              <a:t>Wie kann man grenzüberschreitende </a:t>
            </a:r>
            <a:r>
              <a:rPr lang="de-DE" sz="3200" dirty="0" smtClean="0">
                <a:solidFill>
                  <a:schemeClr val="bg1"/>
                </a:solidFill>
              </a:rPr>
              <a:t>Geschäftsbeziehungen </a:t>
            </a:r>
            <a:r>
              <a:rPr lang="de-DE" sz="3200" dirty="0">
                <a:solidFill>
                  <a:schemeClr val="bg1"/>
                </a:solidFill>
              </a:rPr>
              <a:t>nutzen, </a:t>
            </a:r>
            <a:endParaRPr lang="de-DE" sz="3200" dirty="0" smtClean="0">
              <a:solidFill>
                <a:schemeClr val="bg1"/>
              </a:solidFill>
            </a:endParaRPr>
          </a:p>
          <a:p>
            <a:pPr algn="ctr"/>
            <a:endParaRPr lang="de-DE" sz="3200" dirty="0">
              <a:solidFill>
                <a:schemeClr val="bg1"/>
              </a:solidFill>
            </a:endParaRPr>
          </a:p>
          <a:p>
            <a:pPr algn="ctr"/>
            <a:r>
              <a:rPr lang="de-DE" sz="4800" dirty="0" smtClean="0">
                <a:solidFill>
                  <a:srgbClr val="FF5050"/>
                </a:solidFill>
                <a:latin typeface="Freestyle Script" panose="030804020302050B0404" pitchFamily="66" charset="0"/>
              </a:rPr>
              <a:t>um </a:t>
            </a:r>
            <a:r>
              <a:rPr lang="de-DE" sz="4800" dirty="0">
                <a:solidFill>
                  <a:srgbClr val="FF5050"/>
                </a:solidFill>
                <a:latin typeface="Freestyle Script" panose="030804020302050B0404" pitchFamily="66" charset="0"/>
              </a:rPr>
              <a:t>Steuern zu sparen?</a:t>
            </a:r>
            <a:r>
              <a:rPr lang="de-DE" sz="3200" dirty="0">
                <a:solidFill>
                  <a:srgbClr val="FF5050"/>
                </a:solidFill>
              </a:rPr>
              <a:t> </a:t>
            </a:r>
            <a:endParaRPr lang="de-DE" sz="3200" dirty="0" smtClean="0">
              <a:solidFill>
                <a:srgbClr val="FF5050"/>
              </a:solidFill>
            </a:endParaRPr>
          </a:p>
          <a:p>
            <a:pPr algn="ctr"/>
            <a:endParaRPr lang="de-DE" sz="3200" b="1" dirty="0"/>
          </a:p>
          <a:p>
            <a:pPr algn="ctr"/>
            <a:endParaRPr lang="de-DE" sz="3200" b="1" dirty="0" smtClean="0"/>
          </a:p>
          <a:p>
            <a:pPr algn="ctr"/>
            <a:r>
              <a:rPr lang="de-DE" sz="3200" dirty="0" smtClean="0">
                <a:solidFill>
                  <a:schemeClr val="bg1">
                    <a:lumMod val="85000"/>
                  </a:schemeClr>
                </a:solidFill>
              </a:rPr>
              <a:t>Nennen </a:t>
            </a:r>
            <a:r>
              <a:rPr lang="de-DE" sz="3200" dirty="0">
                <a:solidFill>
                  <a:schemeClr val="bg1">
                    <a:lumMod val="85000"/>
                  </a:schemeClr>
                </a:solidFill>
              </a:rPr>
              <a:t>Sie fünf grundsätzliche </a:t>
            </a:r>
            <a:r>
              <a:rPr lang="de-DE" sz="3200" dirty="0" smtClean="0">
                <a:solidFill>
                  <a:schemeClr val="bg1">
                    <a:lumMod val="85000"/>
                  </a:schemeClr>
                </a:solidFill>
              </a:rPr>
              <a:t>Gestaltungswege!</a:t>
            </a:r>
            <a:endParaRPr lang="de-DE" sz="3200" dirty="0">
              <a:solidFill>
                <a:schemeClr val="bg1">
                  <a:lumMod val="85000"/>
                </a:schemeClr>
              </a:solidFill>
            </a:endParaRPr>
          </a:p>
        </p:txBody>
      </p:sp>
    </p:spTree>
    <p:extLst>
      <p:ext uri="{BB962C8B-B14F-4D97-AF65-F5344CB8AC3E}">
        <p14:creationId xmlns:p14="http://schemas.microsoft.com/office/powerpoint/2010/main" val="35341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20</a:t>
            </a:fld>
            <a:endParaRPr lang="de-DE"/>
          </a:p>
        </p:txBody>
      </p:sp>
      <p:sp>
        <p:nvSpPr>
          <p:cNvPr id="7"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FFFF00"/>
                </a:solidFill>
              </a:rPr>
              <a:t>BEPS 2. 0 </a:t>
            </a:r>
            <a:r>
              <a:rPr lang="de-DE" sz="2000" dirty="0" smtClean="0">
                <a:solidFill>
                  <a:srgbClr val="FFFF00"/>
                </a:solidFill>
              </a:rPr>
              <a:t>(umzusetzen ab 2023, Basis MLC bzw. EU-RL)</a:t>
            </a:r>
            <a:endParaRPr lang="de-DE" sz="3600" dirty="0">
              <a:solidFill>
                <a:srgbClr val="FFFF00"/>
              </a:solidFill>
            </a:endParaRPr>
          </a:p>
        </p:txBody>
      </p:sp>
      <p:sp>
        <p:nvSpPr>
          <p:cNvPr id="8" name="Inhaltsplatzhalter 2"/>
          <p:cNvSpPr>
            <a:spLocks noGrp="1"/>
          </p:cNvSpPr>
          <p:nvPr>
            <p:ph idx="1"/>
          </p:nvPr>
        </p:nvSpPr>
        <p:spPr>
          <a:xfrm>
            <a:off x="457200" y="1268760"/>
            <a:ext cx="8229600" cy="5589240"/>
          </a:xfrm>
        </p:spPr>
        <p:txBody>
          <a:bodyPr>
            <a:normAutofit/>
          </a:bodyPr>
          <a:lstStyle/>
          <a:p>
            <a:pPr marL="0" indent="0">
              <a:buNone/>
            </a:pPr>
            <a:r>
              <a:rPr lang="de-DE" sz="2000" dirty="0" smtClean="0">
                <a:solidFill>
                  <a:schemeClr val="bg1"/>
                </a:solidFill>
              </a:rPr>
              <a:t>Säule 1 (</a:t>
            </a:r>
            <a:r>
              <a:rPr lang="de-DE" sz="2000" dirty="0" err="1" smtClean="0">
                <a:solidFill>
                  <a:schemeClr val="bg1"/>
                </a:solidFill>
              </a:rPr>
              <a:t>Pillar</a:t>
            </a:r>
            <a:r>
              <a:rPr lang="de-DE" sz="2000" dirty="0" smtClean="0">
                <a:solidFill>
                  <a:schemeClr val="bg1"/>
                </a:solidFill>
              </a:rPr>
              <a:t> </a:t>
            </a:r>
            <a:r>
              <a:rPr lang="de-DE" sz="2000" dirty="0" err="1" smtClean="0">
                <a:solidFill>
                  <a:schemeClr val="bg1"/>
                </a:solidFill>
              </a:rPr>
              <a:t>One</a:t>
            </a:r>
            <a:r>
              <a:rPr lang="de-DE" sz="2000" dirty="0" smtClean="0">
                <a:solidFill>
                  <a:schemeClr val="bg1"/>
                </a:solidFill>
              </a:rPr>
              <a:t>)</a:t>
            </a:r>
          </a:p>
          <a:p>
            <a:r>
              <a:rPr lang="de-DE" sz="2000" dirty="0" smtClean="0">
                <a:solidFill>
                  <a:schemeClr val="bg1">
                    <a:lumMod val="95000"/>
                  </a:schemeClr>
                </a:solidFill>
              </a:rPr>
              <a:t>Besteuerungsrechte für Marktstaaten auf 25% des Gewinns, der eine Profitmarge von 10% der Unternehmen über 20 Mrd. € Umsatz übersteigt, sog. </a:t>
            </a:r>
            <a:r>
              <a:rPr lang="de-DE" sz="2000" dirty="0" err="1" smtClean="0">
                <a:solidFill>
                  <a:srgbClr val="FF0000"/>
                </a:solidFill>
              </a:rPr>
              <a:t>Amount</a:t>
            </a:r>
            <a:r>
              <a:rPr lang="de-DE" sz="2000" dirty="0" smtClean="0">
                <a:solidFill>
                  <a:srgbClr val="FF0000"/>
                </a:solidFill>
              </a:rPr>
              <a:t> A</a:t>
            </a:r>
            <a:r>
              <a:rPr lang="de-DE" sz="2000" dirty="0" smtClean="0">
                <a:solidFill>
                  <a:schemeClr val="bg1">
                    <a:lumMod val="95000"/>
                  </a:schemeClr>
                </a:solidFill>
              </a:rPr>
              <a:t>.</a:t>
            </a:r>
          </a:p>
          <a:p>
            <a:r>
              <a:rPr lang="de-DE" sz="2000" dirty="0" smtClean="0">
                <a:solidFill>
                  <a:schemeClr val="bg1">
                    <a:lumMod val="95000"/>
                  </a:schemeClr>
                </a:solidFill>
              </a:rPr>
              <a:t>Alle Geschäftsbereiche, Ausnahme Rohstoffe und Finanzindustrie; ggf. Erfassung von Segmenten, wenn dort Umsatz- und Profitabilitätsgrenzen überschritten sind </a:t>
            </a:r>
          </a:p>
          <a:p>
            <a:r>
              <a:rPr lang="de-DE" sz="2000" dirty="0" smtClean="0">
                <a:solidFill>
                  <a:schemeClr val="bg1">
                    <a:lumMod val="95000"/>
                  </a:schemeClr>
                </a:solidFill>
              </a:rPr>
              <a:t>BMG = </a:t>
            </a:r>
            <a:r>
              <a:rPr lang="de-DE" sz="2000" dirty="0" err="1" smtClean="0">
                <a:solidFill>
                  <a:schemeClr val="bg1">
                    <a:lumMod val="95000"/>
                  </a:schemeClr>
                </a:solidFill>
              </a:rPr>
              <a:t>hdlsrl</a:t>
            </a:r>
            <a:r>
              <a:rPr lang="de-DE" sz="2000" dirty="0" smtClean="0">
                <a:solidFill>
                  <a:schemeClr val="bg1">
                    <a:lumMod val="95000"/>
                  </a:schemeClr>
                </a:solidFill>
              </a:rPr>
              <a:t> Konzernrechnungslegung „mit wenigen Anpassungen“</a:t>
            </a:r>
          </a:p>
          <a:p>
            <a:r>
              <a:rPr lang="de-DE" sz="2000" dirty="0" smtClean="0">
                <a:solidFill>
                  <a:schemeClr val="bg1">
                    <a:lumMod val="95000"/>
                  </a:schemeClr>
                </a:solidFill>
              </a:rPr>
              <a:t>Marktstaaten erhalten Anteil am </a:t>
            </a:r>
            <a:r>
              <a:rPr lang="de-DE" sz="2000" dirty="0" err="1" smtClean="0">
                <a:solidFill>
                  <a:schemeClr val="bg1">
                    <a:lumMod val="95000"/>
                  </a:schemeClr>
                </a:solidFill>
              </a:rPr>
              <a:t>Amount</a:t>
            </a:r>
            <a:r>
              <a:rPr lang="de-DE" sz="2000" dirty="0" smtClean="0">
                <a:solidFill>
                  <a:schemeClr val="bg1">
                    <a:lumMod val="95000"/>
                  </a:schemeClr>
                </a:solidFill>
              </a:rPr>
              <a:t> A, wenn dort &gt; 1 Mio. € (oder &gt; 250 T€) Umsatz erzielt wird</a:t>
            </a:r>
          </a:p>
          <a:p>
            <a:pPr marL="0" indent="0">
              <a:buNone/>
            </a:pPr>
            <a:endParaRPr lang="de-DE" sz="2000" dirty="0" smtClean="0">
              <a:solidFill>
                <a:schemeClr val="accent2">
                  <a:lumMod val="40000"/>
                  <a:lumOff val="60000"/>
                </a:schemeClr>
              </a:solidFill>
            </a:endParaRPr>
          </a:p>
          <a:p>
            <a:r>
              <a:rPr lang="de-DE" sz="2000" dirty="0" smtClean="0">
                <a:solidFill>
                  <a:schemeClr val="accent2">
                    <a:lumMod val="40000"/>
                    <a:lumOff val="60000"/>
                  </a:schemeClr>
                </a:solidFill>
              </a:rPr>
              <a:t>Zentrale „Veranlagung“ und „Zerlegung“/Clearing? </a:t>
            </a:r>
          </a:p>
          <a:p>
            <a:r>
              <a:rPr lang="de-DE" sz="2000" dirty="0" smtClean="0">
                <a:solidFill>
                  <a:schemeClr val="accent2">
                    <a:lumMod val="40000"/>
                    <a:lumOff val="60000"/>
                  </a:schemeClr>
                </a:solidFill>
              </a:rPr>
              <a:t>Gegenkorrektur im Produktionsstaat – Technik noch nicht festgelegt, Problem zudem Finanzverteilung/Finanzverfassung </a:t>
            </a:r>
          </a:p>
        </p:txBody>
      </p:sp>
    </p:spTree>
    <p:extLst>
      <p:ext uri="{BB962C8B-B14F-4D97-AF65-F5344CB8AC3E}">
        <p14:creationId xmlns:p14="http://schemas.microsoft.com/office/powerpoint/2010/main" val="214875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21</a:t>
            </a:fld>
            <a:endParaRPr lang="de-DE"/>
          </a:p>
        </p:txBody>
      </p:sp>
      <p:sp>
        <p:nvSpPr>
          <p:cNvPr id="7"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rgbClr val="FFFF00"/>
                </a:solidFill>
              </a:rPr>
              <a:t>BEPS 2. 0 </a:t>
            </a:r>
            <a:r>
              <a:rPr lang="de-DE" sz="2000" dirty="0" smtClean="0">
                <a:solidFill>
                  <a:srgbClr val="FFFF00"/>
                </a:solidFill>
              </a:rPr>
              <a:t>(umzusetzen ab 2023, Basis MLK bzw. EU-RL)</a:t>
            </a:r>
            <a:endParaRPr lang="de-DE" sz="3600" dirty="0">
              <a:solidFill>
                <a:srgbClr val="FFFF00"/>
              </a:solidFill>
            </a:endParaRPr>
          </a:p>
        </p:txBody>
      </p:sp>
      <p:sp>
        <p:nvSpPr>
          <p:cNvPr id="8" name="Inhaltsplatzhalter 2"/>
          <p:cNvSpPr>
            <a:spLocks noGrp="1"/>
          </p:cNvSpPr>
          <p:nvPr>
            <p:ph idx="1"/>
          </p:nvPr>
        </p:nvSpPr>
        <p:spPr>
          <a:xfrm>
            <a:off x="457200" y="1268760"/>
            <a:ext cx="8229600" cy="5589240"/>
          </a:xfrm>
        </p:spPr>
        <p:txBody>
          <a:bodyPr>
            <a:normAutofit/>
          </a:bodyPr>
          <a:lstStyle/>
          <a:p>
            <a:pPr marL="0" indent="0">
              <a:buNone/>
            </a:pPr>
            <a:r>
              <a:rPr lang="de-DE" sz="2000" dirty="0" smtClean="0">
                <a:solidFill>
                  <a:schemeClr val="bg1"/>
                </a:solidFill>
              </a:rPr>
              <a:t>Säule 2 (</a:t>
            </a:r>
            <a:r>
              <a:rPr lang="de-DE" sz="2000" dirty="0" err="1" smtClean="0">
                <a:solidFill>
                  <a:schemeClr val="bg1"/>
                </a:solidFill>
              </a:rPr>
              <a:t>Pillar</a:t>
            </a:r>
            <a:r>
              <a:rPr lang="de-DE" sz="2000" dirty="0" smtClean="0">
                <a:solidFill>
                  <a:schemeClr val="bg1"/>
                </a:solidFill>
              </a:rPr>
              <a:t> </a:t>
            </a:r>
            <a:r>
              <a:rPr lang="de-DE" sz="2000" dirty="0" err="1" smtClean="0">
                <a:solidFill>
                  <a:schemeClr val="bg1"/>
                </a:solidFill>
              </a:rPr>
              <a:t>Two</a:t>
            </a:r>
            <a:r>
              <a:rPr lang="de-DE" sz="2000" dirty="0" smtClean="0">
                <a:solidFill>
                  <a:schemeClr val="bg1"/>
                </a:solidFill>
              </a:rPr>
              <a:t>)</a:t>
            </a:r>
          </a:p>
          <a:p>
            <a:r>
              <a:rPr lang="de-DE" sz="2000" dirty="0" smtClean="0">
                <a:solidFill>
                  <a:schemeClr val="bg1"/>
                </a:solidFill>
              </a:rPr>
              <a:t>Steuersatz 15% mit staatenbezogener Verlustverrechnung, </a:t>
            </a:r>
            <a:br>
              <a:rPr lang="de-DE" sz="2000" dirty="0" smtClean="0">
                <a:solidFill>
                  <a:schemeClr val="bg1"/>
                </a:solidFill>
              </a:rPr>
            </a:br>
            <a:r>
              <a:rPr lang="de-DE" sz="2000" dirty="0" smtClean="0">
                <a:solidFill>
                  <a:schemeClr val="bg1"/>
                </a:solidFill>
              </a:rPr>
              <a:t>BMG auch hier Konzernrechnungslegung, Anwendung bei Konzernumsatz ab 750 Mio. € (</a:t>
            </a:r>
            <a:r>
              <a:rPr lang="de-DE" sz="2000" dirty="0" err="1" smtClean="0">
                <a:solidFill>
                  <a:schemeClr val="bg1"/>
                </a:solidFill>
              </a:rPr>
              <a:t>CbCR</a:t>
            </a:r>
            <a:r>
              <a:rPr lang="de-DE" sz="2000" dirty="0" smtClean="0">
                <a:solidFill>
                  <a:schemeClr val="bg1"/>
                </a:solidFill>
              </a:rPr>
              <a:t>-Schwelle)</a:t>
            </a:r>
          </a:p>
          <a:p>
            <a:r>
              <a:rPr lang="de-DE" sz="2000" dirty="0" smtClean="0">
                <a:solidFill>
                  <a:schemeClr val="bg1"/>
                </a:solidFill>
              </a:rPr>
              <a:t>Ausgenommen u.a. staatliche Unternehmen, NGO sowie Pensionsfonds, ferner substanzbezogene Einschränkung sowie </a:t>
            </a:r>
            <a:r>
              <a:rPr lang="de-DE" sz="2000" dirty="0">
                <a:solidFill>
                  <a:schemeClr val="bg1"/>
                </a:solidFill>
              </a:rPr>
              <a:t>Ausnahme für </a:t>
            </a:r>
            <a:r>
              <a:rPr lang="de-DE" sz="2000" dirty="0" smtClean="0">
                <a:solidFill>
                  <a:schemeClr val="bg1"/>
                </a:solidFill>
              </a:rPr>
              <a:t>Einkünfte aus </a:t>
            </a:r>
            <a:r>
              <a:rPr lang="de-DE" sz="2000" dirty="0" err="1" smtClean="0">
                <a:solidFill>
                  <a:schemeClr val="bg1"/>
                </a:solidFill>
              </a:rPr>
              <a:t>internat</a:t>
            </a:r>
            <a:r>
              <a:rPr lang="de-DE" sz="2000" dirty="0" smtClean="0">
                <a:solidFill>
                  <a:schemeClr val="bg1"/>
                </a:solidFill>
              </a:rPr>
              <a:t>. Schifffahrt. </a:t>
            </a:r>
          </a:p>
          <a:p>
            <a:r>
              <a:rPr lang="de-DE" sz="2000" dirty="0" smtClean="0">
                <a:solidFill>
                  <a:schemeClr val="bg1"/>
                </a:solidFill>
              </a:rPr>
              <a:t>Niedrigbesteuerte Gewinne der Konzernunternehmen werden auf Ebene der Konzernmutter „nachbesteuert“ (</a:t>
            </a:r>
            <a:r>
              <a:rPr lang="de-DE" sz="2000" dirty="0" smtClean="0">
                <a:solidFill>
                  <a:srgbClr val="92D050"/>
                </a:solidFill>
              </a:rPr>
              <a:t>Income </a:t>
            </a:r>
            <a:r>
              <a:rPr lang="de-DE" sz="2000" dirty="0" err="1" smtClean="0">
                <a:solidFill>
                  <a:srgbClr val="92D050"/>
                </a:solidFill>
              </a:rPr>
              <a:t>Inclusion</a:t>
            </a:r>
            <a:r>
              <a:rPr lang="de-DE" sz="2000" dirty="0" smtClean="0">
                <a:solidFill>
                  <a:srgbClr val="92D050"/>
                </a:solidFill>
              </a:rPr>
              <a:t> </a:t>
            </a:r>
            <a:r>
              <a:rPr lang="de-DE" sz="2000" dirty="0" err="1" smtClean="0">
                <a:solidFill>
                  <a:srgbClr val="92D050"/>
                </a:solidFill>
              </a:rPr>
              <a:t>Rule</a:t>
            </a:r>
            <a:r>
              <a:rPr lang="de-DE" sz="2000" dirty="0" smtClean="0">
                <a:solidFill>
                  <a:srgbClr val="92D050"/>
                </a:solidFill>
              </a:rPr>
              <a:t> </a:t>
            </a:r>
            <a:r>
              <a:rPr lang="de-DE" sz="2000" dirty="0" smtClean="0">
                <a:solidFill>
                  <a:schemeClr val="bg1"/>
                </a:solidFill>
              </a:rPr>
              <a:t>~ </a:t>
            </a:r>
            <a:r>
              <a:rPr lang="de-DE" sz="2000" dirty="0" err="1" smtClean="0">
                <a:solidFill>
                  <a:schemeClr val="bg1"/>
                </a:solidFill>
              </a:rPr>
              <a:t>Hinzurech-nungsbesteuerung</a:t>
            </a:r>
            <a:r>
              <a:rPr lang="de-DE" sz="2000" dirty="0" smtClean="0">
                <a:solidFill>
                  <a:schemeClr val="bg1"/>
                </a:solidFill>
              </a:rPr>
              <a:t>)</a:t>
            </a:r>
          </a:p>
          <a:p>
            <a:r>
              <a:rPr lang="de-DE" sz="2000" dirty="0" smtClean="0">
                <a:solidFill>
                  <a:schemeClr val="bg1"/>
                </a:solidFill>
              </a:rPr>
              <a:t>Hilfsweise gelten bei Zahlungen in das niedrigbesteuerte Ausland Abzugsbeschränkungen (</a:t>
            </a:r>
            <a:r>
              <a:rPr lang="de-DE" sz="2000" dirty="0" err="1" smtClean="0">
                <a:solidFill>
                  <a:srgbClr val="92D050"/>
                </a:solidFill>
              </a:rPr>
              <a:t>Undertaxed</a:t>
            </a:r>
            <a:r>
              <a:rPr lang="de-DE" sz="2000" dirty="0" smtClean="0">
                <a:solidFill>
                  <a:srgbClr val="92D050"/>
                </a:solidFill>
              </a:rPr>
              <a:t> Payment </a:t>
            </a:r>
            <a:r>
              <a:rPr lang="de-DE" sz="2000" dirty="0" err="1" smtClean="0">
                <a:solidFill>
                  <a:srgbClr val="92D050"/>
                </a:solidFill>
              </a:rPr>
              <a:t>Rule</a:t>
            </a:r>
            <a:r>
              <a:rPr lang="de-DE" sz="2000" dirty="0" smtClean="0">
                <a:solidFill>
                  <a:srgbClr val="92D050"/>
                </a:solidFill>
              </a:rPr>
              <a:t> </a:t>
            </a:r>
            <a:r>
              <a:rPr lang="de-DE" sz="2000" dirty="0" smtClean="0">
                <a:solidFill>
                  <a:schemeClr val="bg1"/>
                </a:solidFill>
              </a:rPr>
              <a:t>~ § 4j EStG)</a:t>
            </a:r>
          </a:p>
          <a:p>
            <a:r>
              <a:rPr lang="de-DE" sz="2000" dirty="0" smtClean="0">
                <a:solidFill>
                  <a:schemeClr val="bg1"/>
                </a:solidFill>
              </a:rPr>
              <a:t>Daneben Subjekt </a:t>
            </a:r>
            <a:r>
              <a:rPr lang="de-DE" sz="2000" dirty="0" err="1" smtClean="0">
                <a:solidFill>
                  <a:schemeClr val="bg1"/>
                </a:solidFill>
              </a:rPr>
              <a:t>to</a:t>
            </a:r>
            <a:r>
              <a:rPr lang="de-DE" sz="2000" dirty="0" smtClean="0">
                <a:solidFill>
                  <a:schemeClr val="bg1"/>
                </a:solidFill>
              </a:rPr>
              <a:t> </a:t>
            </a:r>
            <a:r>
              <a:rPr lang="de-DE" sz="2000" dirty="0" err="1" smtClean="0">
                <a:solidFill>
                  <a:schemeClr val="bg1"/>
                </a:solidFill>
              </a:rPr>
              <a:t>Tax</a:t>
            </a:r>
            <a:r>
              <a:rPr lang="de-DE" sz="2000" dirty="0" smtClean="0">
                <a:solidFill>
                  <a:schemeClr val="bg1"/>
                </a:solidFill>
              </a:rPr>
              <a:t> </a:t>
            </a:r>
            <a:r>
              <a:rPr lang="de-DE" sz="2000" dirty="0" err="1" smtClean="0">
                <a:solidFill>
                  <a:schemeClr val="bg1"/>
                </a:solidFill>
              </a:rPr>
              <a:t>Rule</a:t>
            </a:r>
            <a:r>
              <a:rPr lang="de-DE" sz="2000" dirty="0" smtClean="0">
                <a:solidFill>
                  <a:schemeClr val="bg1"/>
                </a:solidFill>
              </a:rPr>
              <a:t>: Quellensteuerreduktion lt. DBA gilt nicht, wenn Empfänger in seinem Ansässigkeitsstaat einer Steuer von nominell &lt; 9% unterliegt.</a:t>
            </a:r>
          </a:p>
          <a:p>
            <a:r>
              <a:rPr lang="de-DE" sz="2000" dirty="0" smtClean="0">
                <a:solidFill>
                  <a:schemeClr val="bg1"/>
                </a:solidFill>
              </a:rPr>
              <a:t>                                                                   s. zum Ganzen J. Englisch, FR 2021, 1.</a:t>
            </a:r>
          </a:p>
          <a:p>
            <a:pPr lvl="1"/>
            <a:endParaRPr lang="de-DE" sz="1600" dirty="0" smtClean="0">
              <a:solidFill>
                <a:schemeClr val="bg1"/>
              </a:solidFill>
            </a:endParaRPr>
          </a:p>
        </p:txBody>
      </p:sp>
    </p:spTree>
    <p:extLst>
      <p:ext uri="{BB962C8B-B14F-4D97-AF65-F5344CB8AC3E}">
        <p14:creationId xmlns:p14="http://schemas.microsoft.com/office/powerpoint/2010/main" val="12474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204864"/>
            <a:ext cx="8229600" cy="922114"/>
          </a:xfrm>
        </p:spPr>
        <p:txBody>
          <a:bodyPr>
            <a:noAutofit/>
          </a:bodyPr>
          <a:lstStyle/>
          <a:p>
            <a:pPr>
              <a:tabLst>
                <a:tab pos="4130675" algn="l"/>
              </a:tabLst>
            </a:pPr>
            <a:r>
              <a:rPr lang="de-DE" sz="4800" dirty="0">
                <a:solidFill>
                  <a:srgbClr val="FF0000"/>
                </a:solidFill>
                <a:latin typeface="Freestyle Script" panose="030804020302050B0404" pitchFamily="66" charset="0"/>
              </a:rPr>
              <a:t>Vielen</a:t>
            </a:r>
            <a:r>
              <a:rPr lang="de-DE" sz="3600" dirty="0" smtClean="0">
                <a:solidFill>
                  <a:schemeClr val="bg1">
                    <a:lumMod val="85000"/>
                  </a:schemeClr>
                </a:solidFill>
              </a:rPr>
              <a:t> </a:t>
            </a:r>
            <a:r>
              <a:rPr lang="de-DE" sz="4800" dirty="0">
                <a:solidFill>
                  <a:srgbClr val="FF0000"/>
                </a:solidFill>
                <a:latin typeface="Freestyle Script" panose="030804020302050B0404" pitchFamily="66" charset="0"/>
              </a:rPr>
              <a:t>Dank</a:t>
            </a:r>
            <a:r>
              <a:rPr lang="de-DE" sz="3600" dirty="0" smtClean="0">
                <a:solidFill>
                  <a:schemeClr val="bg1">
                    <a:lumMod val="85000"/>
                  </a:schemeClr>
                </a:solidFill>
              </a:rPr>
              <a:t> </a:t>
            </a:r>
            <a:r>
              <a:rPr lang="de-DE" sz="4800" dirty="0">
                <a:solidFill>
                  <a:srgbClr val="FF0000"/>
                </a:solidFill>
                <a:latin typeface="Freestyle Script" panose="030804020302050B0404" pitchFamily="66" charset="0"/>
              </a:rPr>
              <a:t>fürs</a:t>
            </a:r>
            <a:r>
              <a:rPr lang="de-DE" sz="3600" dirty="0" smtClean="0">
                <a:solidFill>
                  <a:schemeClr val="bg1">
                    <a:lumMod val="85000"/>
                  </a:schemeClr>
                </a:solidFill>
              </a:rPr>
              <a:t> </a:t>
            </a:r>
            <a:r>
              <a:rPr lang="de-DE" sz="4800" dirty="0">
                <a:solidFill>
                  <a:srgbClr val="FF0000"/>
                </a:solidFill>
                <a:latin typeface="Freestyle Script" panose="030804020302050B0404" pitchFamily="66" charset="0"/>
              </a:rPr>
              <a:t>Zuhören</a:t>
            </a:r>
            <a:r>
              <a:rPr lang="de-DE" sz="4800" dirty="0" smtClean="0">
                <a:solidFill>
                  <a:srgbClr val="FF5050"/>
                </a:solidFill>
                <a:latin typeface="Freestyle Script" panose="030804020302050B0404" pitchFamily="66" charset="0"/>
                <a:ea typeface="+mn-ea"/>
                <a:cs typeface="+mn-cs"/>
              </a:rPr>
              <a:t> !</a:t>
            </a:r>
            <a:endParaRPr lang="de-DE" sz="3600" dirty="0">
              <a:solidFill>
                <a:schemeClr val="bg1">
                  <a:lumMod val="85000"/>
                </a:schemeClr>
              </a:solidFill>
            </a:endParaRP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22</a:t>
            </a:fld>
            <a:endParaRPr lang="de-DE"/>
          </a:p>
        </p:txBody>
      </p:sp>
      <p:sp>
        <p:nvSpPr>
          <p:cNvPr id="7" name="Titel 1"/>
          <p:cNvSpPr txBox="1">
            <a:spLocks/>
          </p:cNvSpPr>
          <p:nvPr/>
        </p:nvSpPr>
        <p:spPr>
          <a:xfrm>
            <a:off x="467544" y="3501008"/>
            <a:ext cx="8229600" cy="9221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4130675" algn="l"/>
              </a:tabLst>
            </a:pPr>
            <a:r>
              <a:rPr lang="de-DE" sz="4800" dirty="0" smtClean="0">
                <a:solidFill>
                  <a:srgbClr val="FF0000"/>
                </a:solidFill>
                <a:latin typeface="Freestyle Script" panose="030804020302050B0404" pitchFamily="66" charset="0"/>
              </a:rPr>
              <a:t>Worüber wollen wir jetzt </a:t>
            </a:r>
            <a:r>
              <a:rPr lang="de-DE" sz="4800" dirty="0" smtClean="0">
                <a:solidFill>
                  <a:srgbClr val="FF0000"/>
                </a:solidFill>
                <a:latin typeface="Freestyle Script" panose="030804020302050B0404" pitchFamily="66" charset="0"/>
                <a:ea typeface="+mn-ea"/>
                <a:cs typeface="+mn-cs"/>
              </a:rPr>
              <a:t>s</a:t>
            </a:r>
            <a:r>
              <a:rPr lang="de-DE" sz="4800" dirty="0" smtClean="0">
                <a:solidFill>
                  <a:srgbClr val="FF5050"/>
                </a:solidFill>
                <a:latin typeface="Freestyle Script" panose="030804020302050B0404" pitchFamily="66" charset="0"/>
                <a:ea typeface="+mn-ea"/>
                <a:cs typeface="+mn-cs"/>
              </a:rPr>
              <a:t>prechen ?</a:t>
            </a:r>
            <a:r>
              <a:rPr lang="de-DE" sz="3600" dirty="0" smtClean="0">
                <a:solidFill>
                  <a:schemeClr val="bg1">
                    <a:lumMod val="85000"/>
                  </a:schemeClr>
                </a:solidFill>
              </a:rPr>
              <a:t> </a:t>
            </a:r>
            <a:endParaRPr lang="de-DE" sz="3600" dirty="0">
              <a:solidFill>
                <a:schemeClr val="bg1">
                  <a:lumMod val="85000"/>
                </a:schemeClr>
              </a:solidFill>
            </a:endParaRPr>
          </a:p>
        </p:txBody>
      </p:sp>
      <p:sp>
        <p:nvSpPr>
          <p:cNvPr id="8" name="Titel 1"/>
          <p:cNvSpPr txBox="1">
            <a:spLocks/>
          </p:cNvSpPr>
          <p:nvPr/>
        </p:nvSpPr>
        <p:spPr>
          <a:xfrm>
            <a:off x="467544" y="5733256"/>
            <a:ext cx="8229600" cy="9221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4130675" algn="l"/>
              </a:tabLst>
            </a:pPr>
            <a:r>
              <a:rPr lang="de-DE" sz="4800" dirty="0">
                <a:solidFill>
                  <a:srgbClr val="00B0F0"/>
                </a:solidFill>
                <a:latin typeface="Freestyle Script" panose="030804020302050B0404" pitchFamily="66" charset="0"/>
              </a:rPr>
              <a:t>Ingo</a:t>
            </a:r>
            <a:r>
              <a:rPr lang="de-DE" sz="3200" dirty="0" smtClean="0">
                <a:solidFill>
                  <a:srgbClr val="00B0F0"/>
                </a:solidFill>
                <a:latin typeface="+mn-lt"/>
                <a:ea typeface="+mn-ea"/>
                <a:cs typeface="+mn-cs"/>
              </a:rPr>
              <a:t> </a:t>
            </a:r>
            <a:r>
              <a:rPr lang="de-DE" sz="4800" dirty="0">
                <a:solidFill>
                  <a:srgbClr val="00B0F0"/>
                </a:solidFill>
                <a:latin typeface="Freestyle Script" panose="030804020302050B0404" pitchFamily="66" charset="0"/>
              </a:rPr>
              <a:t>van</a:t>
            </a:r>
            <a:r>
              <a:rPr lang="de-DE" sz="3200" dirty="0" smtClean="0">
                <a:solidFill>
                  <a:srgbClr val="00B0F0"/>
                </a:solidFill>
                <a:latin typeface="+mn-lt"/>
                <a:ea typeface="+mn-ea"/>
                <a:cs typeface="+mn-cs"/>
              </a:rPr>
              <a:t> </a:t>
            </a:r>
            <a:r>
              <a:rPr lang="de-DE" sz="4800" dirty="0">
                <a:solidFill>
                  <a:srgbClr val="00B0F0"/>
                </a:solidFill>
                <a:latin typeface="Freestyle Script" panose="030804020302050B0404" pitchFamily="66" charset="0"/>
              </a:rPr>
              <a:t>Lishaut</a:t>
            </a:r>
          </a:p>
        </p:txBody>
      </p:sp>
    </p:spTree>
    <p:extLst>
      <p:ext uri="{BB962C8B-B14F-4D97-AF65-F5344CB8AC3E}">
        <p14:creationId xmlns:p14="http://schemas.microsoft.com/office/powerpoint/2010/main" val="320888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down)">
                                      <p:cBhvr>
                                        <p:cTn id="11" dur="580">
                                          <p:stCondLst>
                                            <p:cond delay="0"/>
                                          </p:stCondLst>
                                        </p:cTn>
                                        <p:tgtEl>
                                          <p:spTgt spid="7">
                                            <p:txEl>
                                              <p:pRg st="0" end="0"/>
                                            </p:txEl>
                                          </p:spTgt>
                                        </p:tgtEl>
                                      </p:cBhvr>
                                    </p:animEffect>
                                    <p:anim calcmode="lin" valueType="num">
                                      <p:cBhvr>
                                        <p:cTn id="12"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7">
                                            <p:txEl>
                                              <p:pRg st="0" end="0"/>
                                            </p:txEl>
                                          </p:spTgt>
                                        </p:tgtEl>
                                      </p:cBhvr>
                                      <p:to x="100000" y="60000"/>
                                    </p:animScale>
                                    <p:animScale>
                                      <p:cBhvr>
                                        <p:cTn id="18" dur="166" decel="50000">
                                          <p:stCondLst>
                                            <p:cond delay="676"/>
                                          </p:stCondLst>
                                        </p:cTn>
                                        <p:tgtEl>
                                          <p:spTgt spid="7">
                                            <p:txEl>
                                              <p:pRg st="0" end="0"/>
                                            </p:txEl>
                                          </p:spTgt>
                                        </p:tgtEl>
                                      </p:cBhvr>
                                      <p:to x="100000" y="100000"/>
                                    </p:animScale>
                                    <p:animScale>
                                      <p:cBhvr>
                                        <p:cTn id="19" dur="26">
                                          <p:stCondLst>
                                            <p:cond delay="1312"/>
                                          </p:stCondLst>
                                        </p:cTn>
                                        <p:tgtEl>
                                          <p:spTgt spid="7">
                                            <p:txEl>
                                              <p:pRg st="0" end="0"/>
                                            </p:txEl>
                                          </p:spTgt>
                                        </p:tgtEl>
                                      </p:cBhvr>
                                      <p:to x="100000" y="80000"/>
                                    </p:animScale>
                                    <p:animScale>
                                      <p:cBhvr>
                                        <p:cTn id="20" dur="166" decel="50000">
                                          <p:stCondLst>
                                            <p:cond delay="1338"/>
                                          </p:stCondLst>
                                        </p:cTn>
                                        <p:tgtEl>
                                          <p:spTgt spid="7">
                                            <p:txEl>
                                              <p:pRg st="0" end="0"/>
                                            </p:txEl>
                                          </p:spTgt>
                                        </p:tgtEl>
                                      </p:cBhvr>
                                      <p:to x="100000" y="100000"/>
                                    </p:animScale>
                                    <p:animScale>
                                      <p:cBhvr>
                                        <p:cTn id="21" dur="26">
                                          <p:stCondLst>
                                            <p:cond delay="1642"/>
                                          </p:stCondLst>
                                        </p:cTn>
                                        <p:tgtEl>
                                          <p:spTgt spid="7">
                                            <p:txEl>
                                              <p:pRg st="0" end="0"/>
                                            </p:txEl>
                                          </p:spTgt>
                                        </p:tgtEl>
                                      </p:cBhvr>
                                      <p:to x="100000" y="90000"/>
                                    </p:animScale>
                                    <p:animScale>
                                      <p:cBhvr>
                                        <p:cTn id="22" dur="166" decel="50000">
                                          <p:stCondLst>
                                            <p:cond delay="1668"/>
                                          </p:stCondLst>
                                        </p:cTn>
                                        <p:tgtEl>
                                          <p:spTgt spid="7">
                                            <p:txEl>
                                              <p:pRg st="0" end="0"/>
                                            </p:txEl>
                                          </p:spTgt>
                                        </p:tgtEl>
                                      </p:cBhvr>
                                      <p:to x="100000" y="100000"/>
                                    </p:animScale>
                                    <p:animScale>
                                      <p:cBhvr>
                                        <p:cTn id="23" dur="26">
                                          <p:stCondLst>
                                            <p:cond delay="1808"/>
                                          </p:stCondLst>
                                        </p:cTn>
                                        <p:tgtEl>
                                          <p:spTgt spid="7">
                                            <p:txEl>
                                              <p:pRg st="0" end="0"/>
                                            </p:txEl>
                                          </p:spTgt>
                                        </p:tgtEl>
                                      </p:cBhvr>
                                      <p:to x="100000" y="95000"/>
                                    </p:animScale>
                                    <p:animScale>
                                      <p:cBhvr>
                                        <p:cTn id="24" dur="166" decel="50000">
                                          <p:stCondLst>
                                            <p:cond delay="1834"/>
                                          </p:stCondLst>
                                        </p:cTn>
                                        <p:tgtEl>
                                          <p:spTgt spid="7">
                                            <p:txEl>
                                              <p:pRg st="0" end="0"/>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chemeClr val="bg1">
                    <a:lumMod val="85000"/>
                  </a:schemeClr>
                </a:solidFill>
              </a:rPr>
              <a:t>Grundlegung und Abgrenzung des Themas</a:t>
            </a:r>
            <a:endParaRPr lang="de-DE" sz="3600" dirty="0">
              <a:solidFill>
                <a:schemeClr val="bg1">
                  <a:lumMod val="85000"/>
                </a:schemeClr>
              </a:solidFill>
            </a:endParaRPr>
          </a:p>
        </p:txBody>
      </p:sp>
      <p:sp>
        <p:nvSpPr>
          <p:cNvPr id="3" name="Inhaltsplatzhalter 2"/>
          <p:cNvSpPr>
            <a:spLocks noGrp="1"/>
          </p:cNvSpPr>
          <p:nvPr>
            <p:ph idx="1"/>
          </p:nvPr>
        </p:nvSpPr>
        <p:spPr>
          <a:xfrm>
            <a:off x="457200" y="1268760"/>
            <a:ext cx="8229600" cy="5589240"/>
          </a:xfrm>
        </p:spPr>
        <p:txBody>
          <a:bodyPr>
            <a:normAutofit/>
          </a:bodyPr>
          <a:lstStyle/>
          <a:p>
            <a:pPr marL="0" indent="0">
              <a:buNone/>
            </a:pPr>
            <a:r>
              <a:rPr lang="de-DE" sz="2000" dirty="0" smtClean="0">
                <a:solidFill>
                  <a:schemeClr val="bg1">
                    <a:lumMod val="85000"/>
                  </a:schemeClr>
                </a:solidFill>
              </a:rPr>
              <a:t>Internationale Besteuerung als mehrdimensionales Problem</a:t>
            </a:r>
          </a:p>
          <a:p>
            <a:pPr lvl="1"/>
            <a:r>
              <a:rPr lang="de-DE" sz="1800" dirty="0" smtClean="0">
                <a:solidFill>
                  <a:schemeClr val="bg1">
                    <a:lumMod val="85000"/>
                  </a:schemeClr>
                </a:solidFill>
              </a:rPr>
              <a:t>Möglichen Steuervorteilen stehen für die Unternehmen erhebliche Risiken  der Doppelbesteuerung gegenüber</a:t>
            </a:r>
          </a:p>
          <a:p>
            <a:pPr lvl="1"/>
            <a:r>
              <a:rPr lang="de-DE" sz="1800" dirty="0" smtClean="0">
                <a:solidFill>
                  <a:schemeClr val="bg1">
                    <a:lumMod val="85000"/>
                  </a:schemeClr>
                </a:solidFill>
              </a:rPr>
              <a:t>Unternehmen und Finanzverwaltung sind in exponentiell zunehmender Form von Rechtsunsicherheit und Verwaltungsaufwand (Dokumentation, Prüfung) betroffen</a:t>
            </a:r>
          </a:p>
          <a:p>
            <a:pPr lvl="1"/>
            <a:r>
              <a:rPr lang="de-DE" sz="1800" dirty="0" smtClean="0">
                <a:solidFill>
                  <a:schemeClr val="accent2">
                    <a:lumMod val="60000"/>
                    <a:lumOff val="40000"/>
                  </a:schemeClr>
                </a:solidFill>
              </a:rPr>
              <a:t>Die dazu bestehenden und neu geschaffenen Regelungen sind heute nicht unser Thema</a:t>
            </a: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3</a:t>
            </a:fld>
            <a:endParaRPr lang="de-DE"/>
          </a:p>
        </p:txBody>
      </p:sp>
    </p:spTree>
    <p:extLst>
      <p:ext uri="{BB962C8B-B14F-4D97-AF65-F5344CB8AC3E}">
        <p14:creationId xmlns:p14="http://schemas.microsoft.com/office/powerpoint/2010/main" val="226843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chemeClr val="bg1">
                    <a:lumMod val="85000"/>
                  </a:schemeClr>
                </a:solidFill>
              </a:rPr>
              <a:t>Grundlegung und Abgrenzung des Themas</a:t>
            </a:r>
            <a:endParaRPr lang="de-DE" sz="3600" dirty="0">
              <a:solidFill>
                <a:schemeClr val="bg1">
                  <a:lumMod val="85000"/>
                </a:schemeClr>
              </a:solidFill>
            </a:endParaRPr>
          </a:p>
        </p:txBody>
      </p:sp>
      <p:sp>
        <p:nvSpPr>
          <p:cNvPr id="3" name="Inhaltsplatzhalter 2"/>
          <p:cNvSpPr>
            <a:spLocks noGrp="1"/>
          </p:cNvSpPr>
          <p:nvPr>
            <p:ph idx="1"/>
          </p:nvPr>
        </p:nvSpPr>
        <p:spPr>
          <a:xfrm>
            <a:off x="457200" y="1268760"/>
            <a:ext cx="8507288" cy="5589240"/>
          </a:xfrm>
        </p:spPr>
        <p:txBody>
          <a:bodyPr>
            <a:normAutofit/>
          </a:bodyPr>
          <a:lstStyle/>
          <a:p>
            <a:pPr marL="0" indent="0">
              <a:buNone/>
            </a:pPr>
            <a:r>
              <a:rPr lang="de-DE" sz="2000" dirty="0" smtClean="0">
                <a:solidFill>
                  <a:schemeClr val="bg1">
                    <a:lumMod val="85000"/>
                  </a:schemeClr>
                </a:solidFill>
              </a:rPr>
              <a:t>Internationale (Unternehmens-) Besteuerung als Wettbewerbsproblem </a:t>
            </a:r>
          </a:p>
          <a:p>
            <a:pPr lvl="1"/>
            <a:endParaRPr lang="de-DE" sz="1800" dirty="0" smtClean="0">
              <a:solidFill>
                <a:schemeClr val="bg1">
                  <a:lumMod val="85000"/>
                </a:schemeClr>
              </a:solidFill>
            </a:endParaRPr>
          </a:p>
          <a:p>
            <a:pPr lvl="1"/>
            <a:r>
              <a:rPr lang="de-DE" sz="1800" dirty="0" smtClean="0">
                <a:solidFill>
                  <a:schemeClr val="bg1">
                    <a:lumMod val="85000"/>
                  </a:schemeClr>
                </a:solidFill>
              </a:rPr>
              <a:t>zwischen den Staaten (Standort-Wettbewerb um Kapital und Köpfe), </a:t>
            </a:r>
          </a:p>
          <a:p>
            <a:pPr lvl="1"/>
            <a:endParaRPr lang="de-DE" sz="1800" dirty="0" smtClean="0">
              <a:solidFill>
                <a:schemeClr val="bg1">
                  <a:lumMod val="85000"/>
                </a:schemeClr>
              </a:solidFill>
            </a:endParaRPr>
          </a:p>
          <a:p>
            <a:pPr lvl="1"/>
            <a:r>
              <a:rPr lang="de-DE" sz="1800" dirty="0" smtClean="0">
                <a:solidFill>
                  <a:schemeClr val="bg1">
                    <a:lumMod val="85000"/>
                  </a:schemeClr>
                </a:solidFill>
              </a:rPr>
              <a:t>sowie zwischen den Unternehmen (</a:t>
            </a:r>
            <a:r>
              <a:rPr lang="de-DE" sz="1800" i="1" dirty="0" err="1" smtClean="0">
                <a:solidFill>
                  <a:schemeClr val="bg1">
                    <a:lumMod val="85000"/>
                  </a:schemeClr>
                </a:solidFill>
              </a:rPr>
              <a:t>free</a:t>
            </a:r>
            <a:r>
              <a:rPr lang="de-DE" sz="1800" i="1" dirty="0" smtClean="0">
                <a:solidFill>
                  <a:schemeClr val="bg1">
                    <a:lumMod val="85000"/>
                  </a:schemeClr>
                </a:solidFill>
              </a:rPr>
              <a:t> </a:t>
            </a:r>
            <a:r>
              <a:rPr lang="de-DE" sz="1800" i="1" dirty="0" err="1" smtClean="0">
                <a:solidFill>
                  <a:schemeClr val="bg1">
                    <a:lumMod val="85000"/>
                  </a:schemeClr>
                </a:solidFill>
              </a:rPr>
              <a:t>rider</a:t>
            </a:r>
            <a:r>
              <a:rPr lang="de-DE" sz="1800" i="1" dirty="0" smtClean="0">
                <a:solidFill>
                  <a:schemeClr val="bg1">
                    <a:lumMod val="85000"/>
                  </a:schemeClr>
                </a:solidFill>
              </a:rPr>
              <a:t> </a:t>
            </a:r>
            <a:r>
              <a:rPr lang="de-DE" sz="1800" dirty="0" smtClean="0">
                <a:solidFill>
                  <a:schemeClr val="bg1">
                    <a:lumMod val="85000"/>
                  </a:schemeClr>
                </a:solidFill>
              </a:rPr>
              <a:t>gegenüber lokaler Wirtschaft). </a:t>
            </a:r>
            <a:r>
              <a:rPr lang="de-DE" sz="1800" dirty="0" err="1" smtClean="0">
                <a:solidFill>
                  <a:schemeClr val="bg1">
                    <a:lumMod val="85000"/>
                  </a:schemeClr>
                </a:solidFill>
              </a:rPr>
              <a:t>Steuerl</a:t>
            </a:r>
            <a:r>
              <a:rPr lang="de-DE" sz="1800" dirty="0" smtClean="0">
                <a:solidFill>
                  <a:schemeClr val="bg1">
                    <a:lumMod val="85000"/>
                  </a:schemeClr>
                </a:solidFill>
              </a:rPr>
              <a:t>. Missbrauchsabwehr dient daher auch dem Schutz der lokalen Wirtschaft.</a:t>
            </a:r>
            <a:endParaRPr lang="de-DE" sz="1800" dirty="0" smtClean="0">
              <a:solidFill>
                <a:schemeClr val="bg1">
                  <a:lumMod val="50000"/>
                </a:schemeClr>
              </a:solidFill>
            </a:endParaRPr>
          </a:p>
          <a:p>
            <a:pPr lvl="1"/>
            <a:r>
              <a:rPr lang="de-DE" sz="1800" dirty="0" smtClean="0">
                <a:solidFill>
                  <a:schemeClr val="bg1">
                    <a:lumMod val="85000"/>
                  </a:schemeClr>
                </a:solidFill>
              </a:rPr>
              <a:t>Ideal eines </a:t>
            </a:r>
            <a:r>
              <a:rPr lang="de-DE" sz="1800" i="1" dirty="0" err="1" smtClean="0">
                <a:solidFill>
                  <a:schemeClr val="bg1">
                    <a:lumMod val="85000"/>
                  </a:schemeClr>
                </a:solidFill>
              </a:rPr>
              <a:t>level</a:t>
            </a:r>
            <a:r>
              <a:rPr lang="de-DE" sz="1800" i="1" dirty="0" smtClean="0">
                <a:solidFill>
                  <a:schemeClr val="bg1">
                    <a:lumMod val="85000"/>
                  </a:schemeClr>
                </a:solidFill>
              </a:rPr>
              <a:t> </a:t>
            </a:r>
            <a:r>
              <a:rPr lang="de-DE" sz="1800" i="1" dirty="0" err="1">
                <a:solidFill>
                  <a:schemeClr val="bg1">
                    <a:lumMod val="85000"/>
                  </a:schemeClr>
                </a:solidFill>
              </a:rPr>
              <a:t>playing</a:t>
            </a:r>
            <a:r>
              <a:rPr lang="de-DE" sz="1800" i="1" dirty="0">
                <a:solidFill>
                  <a:schemeClr val="bg1">
                    <a:lumMod val="85000"/>
                  </a:schemeClr>
                </a:solidFill>
              </a:rPr>
              <a:t> </a:t>
            </a:r>
            <a:r>
              <a:rPr lang="de-DE" sz="1800" i="1" dirty="0" err="1" smtClean="0">
                <a:solidFill>
                  <a:schemeClr val="bg1">
                    <a:lumMod val="85000"/>
                  </a:schemeClr>
                </a:solidFill>
              </a:rPr>
              <a:t>field</a:t>
            </a:r>
            <a:r>
              <a:rPr lang="de-DE" sz="1800" dirty="0" smtClean="0">
                <a:solidFill>
                  <a:schemeClr val="bg1">
                    <a:lumMod val="85000"/>
                  </a:schemeClr>
                </a:solidFill>
              </a:rPr>
              <a:t> – gleiche steuerliche Wettbewerbsbedingungen</a:t>
            </a:r>
          </a:p>
          <a:p>
            <a:pPr lvl="1"/>
            <a:endParaRPr lang="de-DE" sz="1800" dirty="0" smtClean="0">
              <a:solidFill>
                <a:schemeClr val="bg1">
                  <a:lumMod val="85000"/>
                </a:schemeClr>
              </a:solidFill>
            </a:endParaRPr>
          </a:p>
          <a:p>
            <a:pPr lvl="1"/>
            <a:r>
              <a:rPr lang="de-DE" sz="1800" dirty="0" smtClean="0">
                <a:solidFill>
                  <a:schemeClr val="bg1">
                    <a:lumMod val="85000"/>
                  </a:schemeClr>
                </a:solidFill>
              </a:rPr>
              <a:t>Sollvorgabe: Ertragsbesteuerung „</a:t>
            </a:r>
            <a:r>
              <a:rPr lang="de-DE" sz="1800" dirty="0" smtClean="0">
                <a:solidFill>
                  <a:srgbClr val="FFFF00"/>
                </a:solidFill>
              </a:rPr>
              <a:t>am Ort der Wertschöpfung</a:t>
            </a:r>
            <a:r>
              <a:rPr lang="de-DE" sz="1800" dirty="0" smtClean="0">
                <a:solidFill>
                  <a:schemeClr val="bg1">
                    <a:lumMod val="85000"/>
                  </a:schemeClr>
                </a:solidFill>
              </a:rPr>
              <a:t>“ (OECD), weil dort staatliche Infrastrukturleistungen genutzt werden. </a:t>
            </a:r>
          </a:p>
          <a:p>
            <a:pPr lvl="1"/>
            <a:r>
              <a:rPr lang="de-DE" sz="1800" dirty="0" smtClean="0">
                <a:solidFill>
                  <a:schemeClr val="bg1">
                    <a:lumMod val="85000"/>
                  </a:schemeClr>
                </a:solidFill>
              </a:rPr>
              <a:t>„Trittbrettfahrer“ hingegen nutzen die Infrastruktur im Hochsteuergebiet, aber lenken die Gewinne in ein Niedrigsteuergebiet = unfair im Gegensatz zu fairem Standortwettbewerb durch reale Verlegung der Produktion.</a:t>
            </a:r>
          </a:p>
          <a:p>
            <a:pPr lvl="1"/>
            <a:endParaRPr lang="de-DE" sz="1800" dirty="0" smtClean="0">
              <a:solidFill>
                <a:schemeClr val="bg1">
                  <a:lumMod val="85000"/>
                </a:schemeClr>
              </a:solidFill>
            </a:endParaRPr>
          </a:p>
          <a:p>
            <a:pPr lvl="1"/>
            <a:r>
              <a:rPr lang="de-DE" sz="1800" dirty="0" smtClean="0">
                <a:solidFill>
                  <a:schemeClr val="bg1">
                    <a:lumMod val="85000"/>
                  </a:schemeClr>
                </a:solidFill>
              </a:rPr>
              <a:t>Allgemein wird der Ort der Wertschöpfung durch Digitalisierung und neue Geschäftsmodelle immer unbestimmter.</a:t>
            </a: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4</a:t>
            </a:fld>
            <a:endParaRPr lang="de-DE"/>
          </a:p>
        </p:txBody>
      </p:sp>
    </p:spTree>
    <p:extLst>
      <p:ext uri="{BB962C8B-B14F-4D97-AF65-F5344CB8AC3E}">
        <p14:creationId xmlns:p14="http://schemas.microsoft.com/office/powerpoint/2010/main" val="226843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chemeClr val="bg1">
                    <a:lumMod val="85000"/>
                  </a:schemeClr>
                </a:solidFill>
              </a:rPr>
              <a:t>Grundlegung und Abgrenzung des Themas</a:t>
            </a:r>
            <a:endParaRPr lang="de-DE" sz="3600" dirty="0">
              <a:solidFill>
                <a:schemeClr val="bg1">
                  <a:lumMod val="85000"/>
                </a:schemeClr>
              </a:solidFill>
            </a:endParaRPr>
          </a:p>
        </p:txBody>
      </p:sp>
      <p:sp>
        <p:nvSpPr>
          <p:cNvPr id="3" name="Inhaltsplatzhalter 2"/>
          <p:cNvSpPr>
            <a:spLocks noGrp="1"/>
          </p:cNvSpPr>
          <p:nvPr>
            <p:ph idx="1"/>
          </p:nvPr>
        </p:nvSpPr>
        <p:spPr>
          <a:xfrm>
            <a:off x="457200" y="1268760"/>
            <a:ext cx="8229600" cy="5589240"/>
          </a:xfrm>
        </p:spPr>
        <p:txBody>
          <a:bodyPr>
            <a:normAutofit/>
          </a:bodyPr>
          <a:lstStyle/>
          <a:p>
            <a:pPr marL="0" indent="0">
              <a:buNone/>
            </a:pPr>
            <a:r>
              <a:rPr lang="de-DE" sz="2000" dirty="0" smtClean="0">
                <a:solidFill>
                  <a:schemeClr val="accent2">
                    <a:lumMod val="60000"/>
                    <a:lumOff val="40000"/>
                  </a:schemeClr>
                </a:solidFill>
              </a:rPr>
              <a:t>Verwandte Internationale Fragestellungen (heute kein Thema):</a:t>
            </a:r>
          </a:p>
          <a:p>
            <a:pPr lvl="1"/>
            <a:r>
              <a:rPr lang="de-DE" sz="1800" dirty="0" smtClean="0">
                <a:solidFill>
                  <a:schemeClr val="accent2">
                    <a:lumMod val="60000"/>
                    <a:lumOff val="40000"/>
                  </a:schemeClr>
                </a:solidFill>
              </a:rPr>
              <a:t>Incentives bei internationalen Arbeitnehmerentsendungen</a:t>
            </a:r>
          </a:p>
          <a:p>
            <a:pPr lvl="1"/>
            <a:r>
              <a:rPr lang="de-DE" sz="1800" dirty="0" smtClean="0">
                <a:solidFill>
                  <a:schemeClr val="accent2">
                    <a:lumMod val="60000"/>
                    <a:lumOff val="40000"/>
                  </a:schemeClr>
                </a:solidFill>
              </a:rPr>
              <a:t>Steuervorteile für „zuziehende Rentner“ </a:t>
            </a:r>
          </a:p>
          <a:p>
            <a:pPr lvl="1"/>
            <a:r>
              <a:rPr lang="de-DE" sz="1800" dirty="0" smtClean="0">
                <a:solidFill>
                  <a:schemeClr val="accent2">
                    <a:lumMod val="60000"/>
                    <a:lumOff val="40000"/>
                  </a:schemeClr>
                </a:solidFill>
              </a:rPr>
              <a:t>Privilegien für Internationale Sportereignisse</a:t>
            </a:r>
          </a:p>
          <a:p>
            <a:pPr lvl="1"/>
            <a:r>
              <a:rPr lang="de-DE" sz="1800" dirty="0" smtClean="0">
                <a:solidFill>
                  <a:schemeClr val="accent2">
                    <a:lumMod val="60000"/>
                    <a:lumOff val="40000"/>
                  </a:schemeClr>
                </a:solidFill>
              </a:rPr>
              <a:t>Privilegien für Internationale Organisationen und NGOs</a:t>
            </a:r>
            <a:endParaRPr lang="de-DE" sz="2400" dirty="0">
              <a:solidFill>
                <a:schemeClr val="accent2">
                  <a:lumMod val="60000"/>
                  <a:lumOff val="40000"/>
                </a:schemeClr>
              </a:solidFill>
            </a:endParaRP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5</a:t>
            </a:fld>
            <a:endParaRPr lang="de-DE"/>
          </a:p>
        </p:txBody>
      </p:sp>
    </p:spTree>
    <p:extLst>
      <p:ext uri="{BB962C8B-B14F-4D97-AF65-F5344CB8AC3E}">
        <p14:creationId xmlns:p14="http://schemas.microsoft.com/office/powerpoint/2010/main" val="1251904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smtClean="0">
                <a:solidFill>
                  <a:schemeClr val="bg1">
                    <a:lumMod val="85000"/>
                  </a:schemeClr>
                </a:solidFill>
              </a:rPr>
              <a:t>Agenda aktuelle Neuregelungen</a:t>
            </a:r>
            <a:endParaRPr lang="de-DE" sz="3600" dirty="0">
              <a:solidFill>
                <a:schemeClr val="bg1">
                  <a:lumMod val="85000"/>
                </a:schemeClr>
              </a:solidFill>
            </a:endParaRPr>
          </a:p>
        </p:txBody>
      </p:sp>
      <p:sp>
        <p:nvSpPr>
          <p:cNvPr id="3" name="Inhaltsplatzhalter 2"/>
          <p:cNvSpPr>
            <a:spLocks noGrp="1"/>
          </p:cNvSpPr>
          <p:nvPr>
            <p:ph idx="1"/>
          </p:nvPr>
        </p:nvSpPr>
        <p:spPr>
          <a:xfrm>
            <a:off x="457200" y="1268760"/>
            <a:ext cx="8229600" cy="5589240"/>
          </a:xfrm>
        </p:spPr>
        <p:txBody>
          <a:bodyPr>
            <a:normAutofit/>
          </a:bodyPr>
          <a:lstStyle/>
          <a:p>
            <a:r>
              <a:rPr lang="de-DE" sz="2000" dirty="0" smtClean="0">
                <a:solidFill>
                  <a:schemeClr val="bg1">
                    <a:lumMod val="85000"/>
                  </a:schemeClr>
                </a:solidFill>
              </a:rPr>
              <a:t>Abzugssteuerentlastungsmodernisierungsgesetz v. 2.06.21</a:t>
            </a:r>
          </a:p>
          <a:p>
            <a:pPr lvl="1"/>
            <a:r>
              <a:rPr lang="de-DE" sz="1600" dirty="0" smtClean="0">
                <a:solidFill>
                  <a:schemeClr val="accent2">
                    <a:lumMod val="60000"/>
                    <a:lumOff val="40000"/>
                  </a:schemeClr>
                </a:solidFill>
              </a:rPr>
              <a:t>Verrechnungspreise, § 1 AStG </a:t>
            </a:r>
          </a:p>
          <a:p>
            <a:pPr lvl="1"/>
            <a:r>
              <a:rPr lang="de-DE" sz="1600" dirty="0" smtClean="0">
                <a:solidFill>
                  <a:schemeClr val="bg1">
                    <a:lumMod val="85000"/>
                  </a:schemeClr>
                </a:solidFill>
              </a:rPr>
              <a:t>§ 50d Abs. 3 EStG </a:t>
            </a:r>
          </a:p>
          <a:p>
            <a:pPr lvl="1"/>
            <a:r>
              <a:rPr lang="de-DE" sz="1600" dirty="0" smtClean="0">
                <a:solidFill>
                  <a:schemeClr val="accent2">
                    <a:lumMod val="60000"/>
                    <a:lumOff val="40000"/>
                  </a:schemeClr>
                </a:solidFill>
              </a:rPr>
              <a:t>u.a.m.</a:t>
            </a:r>
          </a:p>
          <a:p>
            <a:endParaRPr lang="de-DE" sz="2000" dirty="0" smtClean="0">
              <a:solidFill>
                <a:schemeClr val="bg1">
                  <a:lumMod val="85000"/>
                </a:schemeClr>
              </a:solidFill>
            </a:endParaRPr>
          </a:p>
          <a:p>
            <a:r>
              <a:rPr lang="de-DE" sz="2000" dirty="0" smtClean="0">
                <a:solidFill>
                  <a:schemeClr val="bg1">
                    <a:lumMod val="85000"/>
                  </a:schemeClr>
                </a:solidFill>
              </a:rPr>
              <a:t>Steueroasengesetz v. 25.06.2021</a:t>
            </a:r>
          </a:p>
          <a:p>
            <a:endParaRPr lang="de-DE" sz="2000" dirty="0" smtClean="0">
              <a:solidFill>
                <a:schemeClr val="bg1">
                  <a:lumMod val="85000"/>
                </a:schemeClr>
              </a:solidFill>
            </a:endParaRPr>
          </a:p>
          <a:p>
            <a:r>
              <a:rPr lang="de-DE" sz="2000" dirty="0" err="1" smtClean="0">
                <a:solidFill>
                  <a:schemeClr val="bg1">
                    <a:lumMod val="85000"/>
                  </a:schemeClr>
                </a:solidFill>
              </a:rPr>
              <a:t>ATADUmsG</a:t>
            </a:r>
            <a:r>
              <a:rPr lang="de-DE" sz="2000" dirty="0" smtClean="0">
                <a:solidFill>
                  <a:schemeClr val="bg1">
                    <a:lumMod val="85000"/>
                  </a:schemeClr>
                </a:solidFill>
              </a:rPr>
              <a:t> v. 25.06.21  (Umsetzung EU-RL + div. Zusätze)</a:t>
            </a:r>
          </a:p>
          <a:p>
            <a:pPr lvl="1"/>
            <a:r>
              <a:rPr lang="de-DE" sz="1600" dirty="0" smtClean="0">
                <a:solidFill>
                  <a:schemeClr val="bg1">
                    <a:lumMod val="95000"/>
                  </a:schemeClr>
                </a:solidFill>
              </a:rPr>
              <a:t>U.a. § 4k EStG – </a:t>
            </a:r>
            <a:r>
              <a:rPr lang="de-DE" sz="1600" dirty="0" err="1" smtClean="0">
                <a:solidFill>
                  <a:schemeClr val="bg1">
                    <a:lumMod val="95000"/>
                  </a:schemeClr>
                </a:solidFill>
              </a:rPr>
              <a:t>Hybrids</a:t>
            </a:r>
            <a:r>
              <a:rPr lang="de-DE" sz="1600" dirty="0" smtClean="0">
                <a:solidFill>
                  <a:schemeClr val="bg1">
                    <a:lumMod val="95000"/>
                  </a:schemeClr>
                </a:solidFill>
              </a:rPr>
              <a:t> ab 2020!</a:t>
            </a:r>
          </a:p>
          <a:p>
            <a:pPr lvl="1"/>
            <a:r>
              <a:rPr lang="de-DE" sz="1600" dirty="0" smtClean="0">
                <a:solidFill>
                  <a:schemeClr val="bg1"/>
                </a:solidFill>
              </a:rPr>
              <a:t>Neuregelung der  Hinzurechnungsbesteuerung, §§ 7 ff AStG </a:t>
            </a:r>
          </a:p>
          <a:p>
            <a:pPr lvl="1"/>
            <a:r>
              <a:rPr lang="de-DE" sz="1600" dirty="0" smtClean="0">
                <a:solidFill>
                  <a:schemeClr val="accent2">
                    <a:lumMod val="60000"/>
                    <a:lumOff val="40000"/>
                  </a:schemeClr>
                </a:solidFill>
              </a:rPr>
              <a:t>Ergänzung </a:t>
            </a:r>
            <a:r>
              <a:rPr lang="de-DE" sz="1600" dirty="0" err="1" smtClean="0">
                <a:solidFill>
                  <a:schemeClr val="accent2">
                    <a:lumMod val="60000"/>
                    <a:lumOff val="40000"/>
                  </a:schemeClr>
                </a:solidFill>
              </a:rPr>
              <a:t>Entstrickungsbesteuerung</a:t>
            </a:r>
            <a:r>
              <a:rPr lang="de-DE" sz="1600" dirty="0" smtClean="0">
                <a:solidFill>
                  <a:schemeClr val="accent2">
                    <a:lumMod val="60000"/>
                    <a:lumOff val="40000"/>
                  </a:schemeClr>
                </a:solidFill>
              </a:rPr>
              <a:t> u.a.m.</a:t>
            </a:r>
          </a:p>
          <a:p>
            <a:pPr lvl="1"/>
            <a:r>
              <a:rPr lang="de-DE" sz="1600" dirty="0" smtClean="0">
                <a:solidFill>
                  <a:schemeClr val="accent2">
                    <a:lumMod val="60000"/>
                    <a:lumOff val="40000"/>
                  </a:schemeClr>
                </a:solidFill>
              </a:rPr>
              <a:t>„Zusatz“ Verschärfung Wegzugsbesteuerung § 6 AStG </a:t>
            </a:r>
          </a:p>
          <a:p>
            <a:endParaRPr lang="de-DE" sz="2000" dirty="0" smtClean="0">
              <a:solidFill>
                <a:schemeClr val="bg1">
                  <a:lumMod val="65000"/>
                </a:schemeClr>
              </a:solidFill>
            </a:endParaRPr>
          </a:p>
          <a:p>
            <a:r>
              <a:rPr lang="de-DE" sz="2000" dirty="0" err="1" smtClean="0">
                <a:solidFill>
                  <a:schemeClr val="accent2">
                    <a:lumMod val="60000"/>
                    <a:lumOff val="40000"/>
                  </a:schemeClr>
                </a:solidFill>
              </a:rPr>
              <a:t>KöMoG</a:t>
            </a:r>
            <a:r>
              <a:rPr lang="de-DE" sz="2000" dirty="0" smtClean="0">
                <a:solidFill>
                  <a:schemeClr val="accent2">
                    <a:lumMod val="60000"/>
                    <a:lumOff val="40000"/>
                  </a:schemeClr>
                </a:solidFill>
              </a:rPr>
              <a:t> v. 25.06.21</a:t>
            </a:r>
          </a:p>
          <a:p>
            <a:endParaRPr lang="de-DE" sz="2000" dirty="0" smtClean="0">
              <a:solidFill>
                <a:schemeClr val="bg1">
                  <a:lumMod val="85000"/>
                </a:schemeClr>
              </a:solidFill>
            </a:endParaRPr>
          </a:p>
          <a:p>
            <a:r>
              <a:rPr lang="de-DE" sz="2000" dirty="0" smtClean="0">
                <a:solidFill>
                  <a:schemeClr val="bg1">
                    <a:lumMod val="85000"/>
                  </a:schemeClr>
                </a:solidFill>
              </a:rPr>
              <a:t>Ausblick auf Zwei-Säulen-Projekt der OECD „BEPS 2.0“</a:t>
            </a:r>
          </a:p>
        </p:txBody>
      </p:sp>
      <p:sp>
        <p:nvSpPr>
          <p:cNvPr id="4" name="Fußzeilenplatzhalter 3"/>
          <p:cNvSpPr>
            <a:spLocks noGrp="1"/>
          </p:cNvSpPr>
          <p:nvPr>
            <p:ph type="ftr" sz="quarter" idx="11"/>
          </p:nvPr>
        </p:nvSpPr>
        <p:spPr>
          <a:xfrm>
            <a:off x="615617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6</a:t>
            </a:fld>
            <a:endParaRPr lang="de-DE" dirty="0"/>
          </a:p>
        </p:txBody>
      </p:sp>
    </p:spTree>
    <p:extLst>
      <p:ext uri="{BB962C8B-B14F-4D97-AF65-F5344CB8AC3E}">
        <p14:creationId xmlns:p14="http://schemas.microsoft.com/office/powerpoint/2010/main" val="2844518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2800" dirty="0" smtClean="0">
                <a:solidFill>
                  <a:schemeClr val="bg1">
                    <a:lumMod val="85000"/>
                  </a:schemeClr>
                </a:solidFill>
              </a:rPr>
              <a:t>Die fünf Instrumente der </a:t>
            </a:r>
            <a:r>
              <a:rPr lang="de-DE" sz="2800" dirty="0" err="1" smtClean="0">
                <a:solidFill>
                  <a:schemeClr val="bg1">
                    <a:lumMod val="85000"/>
                  </a:schemeClr>
                </a:solidFill>
              </a:rPr>
              <a:t>internat</a:t>
            </a:r>
            <a:r>
              <a:rPr lang="de-DE" sz="2800" dirty="0" smtClean="0">
                <a:solidFill>
                  <a:schemeClr val="bg1">
                    <a:lumMod val="85000"/>
                  </a:schemeClr>
                </a:solidFill>
              </a:rPr>
              <a:t>. Steuergestaltung</a:t>
            </a:r>
            <a:endParaRPr lang="de-DE" sz="2800" dirty="0">
              <a:solidFill>
                <a:schemeClr val="bg1">
                  <a:lumMod val="85000"/>
                </a:schemeClr>
              </a:solidFill>
            </a:endParaRPr>
          </a:p>
        </p:txBody>
      </p:sp>
      <p:sp>
        <p:nvSpPr>
          <p:cNvPr id="3" name="Inhaltsplatzhalter 2"/>
          <p:cNvSpPr>
            <a:spLocks noGrp="1"/>
          </p:cNvSpPr>
          <p:nvPr>
            <p:ph idx="1"/>
          </p:nvPr>
        </p:nvSpPr>
        <p:spPr>
          <a:xfrm>
            <a:off x="3851920" y="1268760"/>
            <a:ext cx="5112568" cy="5589240"/>
          </a:xfrm>
        </p:spPr>
        <p:txBody>
          <a:bodyPr>
            <a:normAutofit fontScale="92500"/>
          </a:bodyPr>
          <a:lstStyle/>
          <a:p>
            <a:pPr lvl="0">
              <a:lnSpc>
                <a:spcPct val="115000"/>
              </a:lnSpc>
              <a:spcAft>
                <a:spcPts val="1000"/>
              </a:spcAft>
              <a:buFont typeface="+mj-lt"/>
              <a:buAutoNum type="arabicPeriod"/>
            </a:pP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Steuerung gruppeninterner </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Verrechnungs-preise </a:t>
            </a: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für Wirtschaftsgüter, Nutzungen und </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Dienstleistungen </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 1 AStG u.a.</a:t>
            </a:r>
            <a:endPar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endParaRPr>
          </a:p>
          <a:p>
            <a:pPr lvl="0">
              <a:lnSpc>
                <a:spcPct val="115000"/>
              </a:lnSpc>
              <a:spcAft>
                <a:spcPts val="1000"/>
              </a:spcAft>
              <a:buFont typeface="+mj-lt"/>
              <a:buAutoNum type="arabicPeriod"/>
            </a:pP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Absonderung mobiler </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„passiver“ </a:t>
            </a:r>
            <a:r>
              <a:rPr lang="de-DE" sz="1800" dirty="0" err="1"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Einkunfts</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-quellen (Finanzmittel, Patente, Namensrechte etc</a:t>
            </a: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in </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niedrigbesteuerte </a:t>
            </a: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verbundene </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Auslandsgesellschaften </a:t>
            </a: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oder Betriebsstätten </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a:r>
            <a:b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b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a:t>
            </a: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4h, § 4j EStG, §§ 7 ff AStG </a:t>
            </a:r>
            <a:endPar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endParaRPr>
          </a:p>
          <a:p>
            <a:pPr lvl="0">
              <a:lnSpc>
                <a:spcPct val="115000"/>
              </a:lnSpc>
              <a:spcAft>
                <a:spcPts val="1000"/>
              </a:spcAft>
              <a:buFont typeface="+mj-lt"/>
              <a:buAutoNum type="arabicPeriod"/>
            </a:pP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Ausnutzung</a:t>
            </a:r>
            <a:r>
              <a:rPr lang="en-GB"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von </a:t>
            </a:r>
            <a:r>
              <a:rPr lang="en-GB" sz="1800" dirty="0" err="1"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Wertungswidersprüchen</a:t>
            </a:r>
            <a: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 </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Besteuerungsinkongruenzen</a:t>
            </a:r>
            <a: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a:t>
            </a: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zwischen</a:t>
            </a:r>
            <a:r>
              <a:rPr lang="en-GB"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den </a:t>
            </a: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Steuerregimen („</a:t>
            </a:r>
            <a:r>
              <a:rPr lang="de-DE" sz="1800" dirty="0" err="1">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Hybrids</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a:t>
            </a:r>
            <a:r>
              <a:rPr lang="de-DE"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 4i, 4k … </a:t>
            </a:r>
            <a:endPar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endParaRPr>
          </a:p>
          <a:p>
            <a:pPr lvl="0">
              <a:lnSpc>
                <a:spcPct val="115000"/>
              </a:lnSpc>
              <a:spcAft>
                <a:spcPts val="1000"/>
              </a:spcAft>
              <a:buFont typeface="+mj-lt"/>
              <a:buAutoNum type="arabicPeriod"/>
            </a:pPr>
            <a:r>
              <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Vermeidung</a:t>
            </a:r>
            <a:r>
              <a:rPr lang="en-GB"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von </a:t>
            </a:r>
            <a:r>
              <a:rPr lang="en-GB" sz="1800" dirty="0" err="1"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Betriebsstätten</a:t>
            </a:r>
            <a: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a:t>
            </a:r>
            <a:r>
              <a:rPr lang="en-GB" sz="1800" dirty="0" err="1"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Umleitung</a:t>
            </a:r>
            <a: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von </a:t>
            </a:r>
            <a:r>
              <a:rPr lang="en-GB" sz="1800" dirty="0" err="1"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Vergütungen</a:t>
            </a:r>
            <a: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treaty </a:t>
            </a:r>
            <a:r>
              <a:rPr lang="en-GB"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shopping, etc</a:t>
            </a:r>
            <a: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 </a:t>
            </a:r>
            <a:b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br>
            <a: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 50d Abs. 3 </a:t>
            </a:r>
            <a:r>
              <a:rPr lang="en-GB" sz="1800" dirty="0" err="1"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EStG</a:t>
            </a:r>
            <a:r>
              <a:rPr lang="en-GB" sz="1800"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sym typeface="Wingdings" panose="05000000000000000000" pitchFamily="2" charset="2"/>
              </a:rPr>
              <a:t>, DBA gem. BEPS 1.0 …</a:t>
            </a:r>
            <a:endPar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endParaRPr>
          </a:p>
          <a:p>
            <a:pPr lvl="0">
              <a:lnSpc>
                <a:spcPct val="115000"/>
              </a:lnSpc>
              <a:spcAft>
                <a:spcPts val="1000"/>
              </a:spcAft>
              <a:buFont typeface="+mj-lt"/>
              <a:buAutoNum type="arabicPeriod"/>
            </a:pPr>
            <a:r>
              <a:rPr lang="de-DE" sz="1800" i="1"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Nutzung </a:t>
            </a:r>
            <a:r>
              <a:rPr lang="de-DE" sz="1800" i="1" dirty="0" smtClean="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rPr>
              <a:t>von Intransparenz / Schattenfinanz-plätzen (s. auch Stichwort: Pandora-Papers)</a:t>
            </a:r>
            <a:endParaRPr lang="de-DE" sz="1800" dirty="0">
              <a:solidFill>
                <a:schemeClr val="bg1">
                  <a:lumMod val="85000"/>
                </a:schemeClr>
              </a:solidFill>
              <a:latin typeface="Arial" panose="020B0604020202020204" pitchFamily="34" charset="0"/>
              <a:ea typeface="Calibri" panose="020F0502020204030204" pitchFamily="34" charset="0"/>
              <a:cs typeface="Times New Roman" panose="02020603050405020304" pitchFamily="18" charset="0"/>
            </a:endParaRP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cxnSp>
        <p:nvCxnSpPr>
          <p:cNvPr id="8" name="Gerader Verbinder 11"/>
          <p:cNvCxnSpPr/>
          <p:nvPr/>
        </p:nvCxnSpPr>
        <p:spPr>
          <a:xfrm>
            <a:off x="1781602" y="1743612"/>
            <a:ext cx="0" cy="2046381"/>
          </a:xfrm>
          <a:prstGeom prst="line">
            <a:avLst/>
          </a:prstGeom>
          <a:ln w="50800">
            <a:solidFill>
              <a:srgbClr val="008000"/>
            </a:solidFill>
            <a:prstDash val="dashDot"/>
          </a:ln>
        </p:spPr>
        <p:style>
          <a:lnRef idx="1">
            <a:schemeClr val="accent1"/>
          </a:lnRef>
          <a:fillRef idx="0">
            <a:schemeClr val="accent1"/>
          </a:fillRef>
          <a:effectRef idx="0">
            <a:schemeClr val="accent1"/>
          </a:effectRef>
          <a:fontRef idx="minor">
            <a:schemeClr val="tx1"/>
          </a:fontRef>
        </p:style>
      </p:cxnSp>
      <p:sp>
        <p:nvSpPr>
          <p:cNvPr id="9" name="Rechteck 8"/>
          <p:cNvSpPr/>
          <p:nvPr/>
        </p:nvSpPr>
        <p:spPr>
          <a:xfrm>
            <a:off x="1914098" y="1920890"/>
            <a:ext cx="808630" cy="1624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p>
          <a:p>
            <a:pPr algn="ctr"/>
            <a:endParaRPr lang="de-DE" dirty="0"/>
          </a:p>
          <a:p>
            <a:pPr algn="ctr"/>
            <a:r>
              <a:rPr lang="de-DE" dirty="0" smtClean="0"/>
              <a:t>~30%</a:t>
            </a:r>
          </a:p>
          <a:p>
            <a:pPr algn="ctr"/>
            <a:endParaRPr lang="de-DE" dirty="0"/>
          </a:p>
          <a:p>
            <a:pPr algn="ctr"/>
            <a:r>
              <a:rPr lang="de-DE" sz="1050" dirty="0"/>
              <a:t>V</a:t>
            </a:r>
            <a:r>
              <a:rPr lang="de-DE" sz="1050" dirty="0" smtClean="0"/>
              <a:t>gl. BMG u.a. !</a:t>
            </a:r>
            <a:endParaRPr lang="de-DE" sz="1050" dirty="0"/>
          </a:p>
        </p:txBody>
      </p:sp>
      <p:sp>
        <p:nvSpPr>
          <p:cNvPr id="10" name="Rechteck 9"/>
          <p:cNvSpPr/>
          <p:nvPr/>
        </p:nvSpPr>
        <p:spPr>
          <a:xfrm>
            <a:off x="829104" y="2985417"/>
            <a:ext cx="808630" cy="559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t>z.B.</a:t>
            </a:r>
            <a:r>
              <a:rPr lang="de-DE" dirty="0" smtClean="0"/>
              <a:t> 10%</a:t>
            </a:r>
            <a:endParaRPr lang="de-DE" dirty="0"/>
          </a:p>
        </p:txBody>
      </p:sp>
      <p:sp>
        <p:nvSpPr>
          <p:cNvPr id="11" name="Bogen 10"/>
          <p:cNvSpPr/>
          <p:nvPr/>
        </p:nvSpPr>
        <p:spPr>
          <a:xfrm rot="16200000">
            <a:off x="1120399" y="2263881"/>
            <a:ext cx="1232707" cy="756270"/>
          </a:xfrm>
          <a:prstGeom prst="arc">
            <a:avLst>
              <a:gd name="adj1" fmla="val 16200000"/>
              <a:gd name="adj2" fmla="val 226051"/>
            </a:avLst>
          </a:prstGeom>
          <a:ln w="38100">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Textfeld 12"/>
          <p:cNvSpPr txBox="1"/>
          <p:nvPr/>
        </p:nvSpPr>
        <p:spPr>
          <a:xfrm>
            <a:off x="561082" y="3870340"/>
            <a:ext cx="3218830" cy="369332"/>
          </a:xfrm>
          <a:prstGeom prst="rect">
            <a:avLst/>
          </a:prstGeom>
          <a:noFill/>
        </p:spPr>
        <p:txBody>
          <a:bodyPr wrap="none" rtlCol="0">
            <a:spAutoFit/>
          </a:bodyPr>
          <a:lstStyle/>
          <a:p>
            <a:r>
              <a:rPr lang="de-DE" dirty="0" smtClean="0">
                <a:solidFill>
                  <a:schemeClr val="bg1">
                    <a:lumMod val="75000"/>
                  </a:schemeClr>
                </a:solidFill>
              </a:rPr>
              <a:t>Nutzung Wertungswidersprüche</a:t>
            </a:r>
            <a:endParaRPr lang="de-DE" dirty="0">
              <a:solidFill>
                <a:schemeClr val="bg1">
                  <a:lumMod val="75000"/>
                </a:schemeClr>
              </a:solidFill>
            </a:endParaRPr>
          </a:p>
        </p:txBody>
      </p:sp>
      <p:sp>
        <p:nvSpPr>
          <p:cNvPr id="14" name="Bogen 13"/>
          <p:cNvSpPr/>
          <p:nvPr/>
        </p:nvSpPr>
        <p:spPr>
          <a:xfrm rot="16200000">
            <a:off x="1234699" y="2416281"/>
            <a:ext cx="1232707" cy="756270"/>
          </a:xfrm>
          <a:prstGeom prst="arc">
            <a:avLst>
              <a:gd name="adj1" fmla="val 16200000"/>
              <a:gd name="adj2" fmla="val 226051"/>
            </a:avLst>
          </a:prstGeom>
          <a:ln w="38100">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5" name="Bogen 14"/>
          <p:cNvSpPr/>
          <p:nvPr/>
        </p:nvSpPr>
        <p:spPr>
          <a:xfrm rot="16200000">
            <a:off x="1348999" y="2650535"/>
            <a:ext cx="1232707" cy="756270"/>
          </a:xfrm>
          <a:prstGeom prst="arc">
            <a:avLst>
              <a:gd name="adj1" fmla="val 16200000"/>
              <a:gd name="adj2" fmla="val 226051"/>
            </a:avLst>
          </a:prstGeom>
          <a:ln w="38100">
            <a:solidFill>
              <a:srgbClr val="C00000"/>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cxnSp>
        <p:nvCxnSpPr>
          <p:cNvPr id="16" name="Gerader Verbinder 11"/>
          <p:cNvCxnSpPr/>
          <p:nvPr/>
        </p:nvCxnSpPr>
        <p:spPr>
          <a:xfrm>
            <a:off x="1763688" y="4488255"/>
            <a:ext cx="0" cy="1470317"/>
          </a:xfrm>
          <a:prstGeom prst="line">
            <a:avLst/>
          </a:prstGeom>
          <a:ln w="50800">
            <a:solidFill>
              <a:srgbClr val="008000"/>
            </a:solidFill>
            <a:prstDash val="dashDot"/>
          </a:ln>
        </p:spPr>
        <p:style>
          <a:lnRef idx="1">
            <a:schemeClr val="accent1"/>
          </a:lnRef>
          <a:fillRef idx="0">
            <a:schemeClr val="accent1"/>
          </a:fillRef>
          <a:effectRef idx="0">
            <a:schemeClr val="accent1"/>
          </a:effectRef>
          <a:fontRef idx="minor">
            <a:schemeClr val="tx1"/>
          </a:fontRef>
        </p:style>
      </p:cxnSp>
      <p:sp>
        <p:nvSpPr>
          <p:cNvPr id="19" name="Textfeld 18"/>
          <p:cNvSpPr txBox="1"/>
          <p:nvPr/>
        </p:nvSpPr>
        <p:spPr>
          <a:xfrm>
            <a:off x="1115616" y="4869160"/>
            <a:ext cx="526298" cy="461665"/>
          </a:xfrm>
          <a:prstGeom prst="rect">
            <a:avLst/>
          </a:prstGeom>
          <a:noFill/>
        </p:spPr>
        <p:txBody>
          <a:bodyPr wrap="none" rtlCol="0">
            <a:spAutoFit/>
          </a:bodyPr>
          <a:lstStyle/>
          <a:p>
            <a:r>
              <a:rPr lang="de-DE" sz="2400" dirty="0" smtClean="0">
                <a:solidFill>
                  <a:srgbClr val="FF0000"/>
                </a:solidFill>
              </a:rPr>
              <a:t>BA</a:t>
            </a:r>
            <a:endParaRPr lang="de-DE" sz="2400" dirty="0">
              <a:solidFill>
                <a:srgbClr val="FF0000"/>
              </a:solidFill>
            </a:endParaRPr>
          </a:p>
        </p:txBody>
      </p:sp>
      <p:sp>
        <p:nvSpPr>
          <p:cNvPr id="20" name="Textfeld 19"/>
          <p:cNvSpPr txBox="1"/>
          <p:nvPr/>
        </p:nvSpPr>
        <p:spPr>
          <a:xfrm>
            <a:off x="395536" y="4869160"/>
            <a:ext cx="526298" cy="461665"/>
          </a:xfrm>
          <a:prstGeom prst="rect">
            <a:avLst/>
          </a:prstGeom>
          <a:noFill/>
        </p:spPr>
        <p:txBody>
          <a:bodyPr wrap="none" rtlCol="0">
            <a:spAutoFit/>
          </a:bodyPr>
          <a:lstStyle/>
          <a:p>
            <a:r>
              <a:rPr lang="de-DE" sz="2400" dirty="0" smtClean="0">
                <a:solidFill>
                  <a:srgbClr val="FF0000"/>
                </a:solidFill>
              </a:rPr>
              <a:t>BA</a:t>
            </a:r>
            <a:endParaRPr lang="de-DE" sz="2400" dirty="0">
              <a:solidFill>
                <a:srgbClr val="FF0000"/>
              </a:solidFill>
            </a:endParaRPr>
          </a:p>
        </p:txBody>
      </p:sp>
      <p:sp>
        <p:nvSpPr>
          <p:cNvPr id="21" name="Textfeld 20"/>
          <p:cNvSpPr txBox="1"/>
          <p:nvPr/>
        </p:nvSpPr>
        <p:spPr>
          <a:xfrm>
            <a:off x="1107159" y="5445224"/>
            <a:ext cx="526298" cy="461665"/>
          </a:xfrm>
          <a:prstGeom prst="rect">
            <a:avLst/>
          </a:prstGeom>
          <a:noFill/>
        </p:spPr>
        <p:txBody>
          <a:bodyPr wrap="none" rtlCol="0">
            <a:spAutoFit/>
          </a:bodyPr>
          <a:lstStyle/>
          <a:p>
            <a:r>
              <a:rPr lang="de-DE" sz="2400" dirty="0" smtClean="0">
                <a:solidFill>
                  <a:srgbClr val="FF0000"/>
                </a:solidFill>
              </a:rPr>
              <a:t>BA</a:t>
            </a:r>
            <a:endParaRPr lang="de-DE" sz="2400" dirty="0">
              <a:solidFill>
                <a:srgbClr val="FF0000"/>
              </a:solidFill>
            </a:endParaRPr>
          </a:p>
        </p:txBody>
      </p:sp>
      <p:sp>
        <p:nvSpPr>
          <p:cNvPr id="22" name="Textfeld 21"/>
          <p:cNvSpPr txBox="1"/>
          <p:nvPr/>
        </p:nvSpPr>
        <p:spPr>
          <a:xfrm>
            <a:off x="1979712" y="5445224"/>
            <a:ext cx="502061" cy="461665"/>
          </a:xfrm>
          <a:prstGeom prst="rect">
            <a:avLst/>
          </a:prstGeom>
          <a:noFill/>
        </p:spPr>
        <p:txBody>
          <a:bodyPr wrap="none" rtlCol="0">
            <a:spAutoFit/>
          </a:bodyPr>
          <a:lstStyle/>
          <a:p>
            <a:r>
              <a:rPr lang="de-DE" sz="2400" strike="sngStrike" dirty="0" smtClean="0">
                <a:solidFill>
                  <a:srgbClr val="00B050"/>
                </a:solidFill>
              </a:rPr>
              <a:t>BE</a:t>
            </a:r>
            <a:endParaRPr lang="de-DE" strike="sngStrike" dirty="0">
              <a:solidFill>
                <a:srgbClr val="00B050"/>
              </a:solidFill>
            </a:endParaRPr>
          </a:p>
        </p:txBody>
      </p:sp>
      <p:sp>
        <p:nvSpPr>
          <p:cNvPr id="23" name="Textfeld 22"/>
          <p:cNvSpPr txBox="1"/>
          <p:nvPr/>
        </p:nvSpPr>
        <p:spPr>
          <a:xfrm>
            <a:off x="1979712" y="4869160"/>
            <a:ext cx="502061" cy="461665"/>
          </a:xfrm>
          <a:prstGeom prst="rect">
            <a:avLst/>
          </a:prstGeom>
          <a:noFill/>
        </p:spPr>
        <p:txBody>
          <a:bodyPr wrap="none" rtlCol="0">
            <a:spAutoFit/>
          </a:bodyPr>
          <a:lstStyle/>
          <a:p>
            <a:r>
              <a:rPr lang="de-DE" sz="2400" dirty="0" smtClean="0">
                <a:solidFill>
                  <a:srgbClr val="00B050"/>
                </a:solidFill>
              </a:rPr>
              <a:t>BE</a:t>
            </a:r>
            <a:endParaRPr lang="de-DE" sz="2400" dirty="0">
              <a:solidFill>
                <a:srgbClr val="00B050"/>
              </a:solidFill>
            </a:endParaRPr>
          </a:p>
        </p:txBody>
      </p:sp>
      <p:sp>
        <p:nvSpPr>
          <p:cNvPr id="24" name="Textfeld 23"/>
          <p:cNvSpPr txBox="1"/>
          <p:nvPr/>
        </p:nvSpPr>
        <p:spPr>
          <a:xfrm>
            <a:off x="583515" y="1268760"/>
            <a:ext cx="2587311" cy="369332"/>
          </a:xfrm>
          <a:prstGeom prst="rect">
            <a:avLst/>
          </a:prstGeom>
          <a:noFill/>
        </p:spPr>
        <p:txBody>
          <a:bodyPr wrap="none" rtlCol="0">
            <a:spAutoFit/>
          </a:bodyPr>
          <a:lstStyle/>
          <a:p>
            <a:r>
              <a:rPr lang="de-DE" dirty="0" smtClean="0">
                <a:solidFill>
                  <a:schemeClr val="bg1">
                    <a:lumMod val="75000"/>
                  </a:schemeClr>
                </a:solidFill>
              </a:rPr>
              <a:t>Nutzung Steuerlastgefälle</a:t>
            </a:r>
            <a:endParaRPr lang="de-DE" dirty="0">
              <a:solidFill>
                <a:schemeClr val="bg1">
                  <a:lumMod val="75000"/>
                </a:schemeClr>
              </a:solidFill>
            </a:endParaRPr>
          </a:p>
        </p:txBody>
      </p:sp>
      <p:sp>
        <p:nvSpPr>
          <p:cNvPr id="5" name="Textfeld 4"/>
          <p:cNvSpPr txBox="1"/>
          <p:nvPr/>
        </p:nvSpPr>
        <p:spPr>
          <a:xfrm>
            <a:off x="3131840" y="4941168"/>
            <a:ext cx="470000" cy="369332"/>
          </a:xfrm>
          <a:prstGeom prst="rect">
            <a:avLst/>
          </a:prstGeom>
          <a:noFill/>
        </p:spPr>
        <p:txBody>
          <a:bodyPr wrap="none" rtlCol="0">
            <a:spAutoFit/>
          </a:bodyPr>
          <a:lstStyle/>
          <a:p>
            <a:r>
              <a:rPr lang="de-DE" dirty="0" smtClean="0">
                <a:solidFill>
                  <a:schemeClr val="bg1"/>
                </a:solidFill>
              </a:rPr>
              <a:t>DD</a:t>
            </a:r>
            <a:endParaRPr lang="de-DE" dirty="0">
              <a:solidFill>
                <a:schemeClr val="bg1"/>
              </a:solidFill>
            </a:endParaRPr>
          </a:p>
        </p:txBody>
      </p:sp>
      <p:sp>
        <p:nvSpPr>
          <p:cNvPr id="25" name="Textfeld 24"/>
          <p:cNvSpPr txBox="1"/>
          <p:nvPr/>
        </p:nvSpPr>
        <p:spPr>
          <a:xfrm>
            <a:off x="3131840" y="5445224"/>
            <a:ext cx="534121" cy="369332"/>
          </a:xfrm>
          <a:prstGeom prst="rect">
            <a:avLst/>
          </a:prstGeom>
          <a:noFill/>
        </p:spPr>
        <p:txBody>
          <a:bodyPr wrap="none" rtlCol="0">
            <a:spAutoFit/>
          </a:bodyPr>
          <a:lstStyle/>
          <a:p>
            <a:r>
              <a:rPr lang="de-DE" dirty="0" smtClean="0">
                <a:solidFill>
                  <a:schemeClr val="bg1"/>
                </a:solidFill>
              </a:rPr>
              <a:t>DNI</a:t>
            </a:r>
            <a:endParaRPr lang="de-DE" dirty="0">
              <a:solidFill>
                <a:schemeClr val="bg1"/>
              </a:solidFill>
            </a:endParaRPr>
          </a:p>
        </p:txBody>
      </p:sp>
      <p:sp>
        <p:nvSpPr>
          <p:cNvPr id="26" name="Textfeld 25"/>
          <p:cNvSpPr txBox="1"/>
          <p:nvPr/>
        </p:nvSpPr>
        <p:spPr>
          <a:xfrm>
            <a:off x="576145" y="5992004"/>
            <a:ext cx="2717090" cy="369332"/>
          </a:xfrm>
          <a:prstGeom prst="rect">
            <a:avLst/>
          </a:prstGeom>
          <a:noFill/>
        </p:spPr>
        <p:txBody>
          <a:bodyPr wrap="none" rtlCol="0">
            <a:spAutoFit/>
          </a:bodyPr>
          <a:lstStyle/>
          <a:p>
            <a:r>
              <a:rPr lang="de-DE" dirty="0" smtClean="0">
                <a:solidFill>
                  <a:schemeClr val="bg1">
                    <a:lumMod val="75000"/>
                  </a:schemeClr>
                </a:solidFill>
              </a:rPr>
              <a:t>Nutzung von Intransparenz</a:t>
            </a:r>
            <a:endParaRPr lang="de-DE" dirty="0">
              <a:solidFill>
                <a:schemeClr val="bg1">
                  <a:lumMod val="75000"/>
                </a:schemeClr>
              </a:solidFill>
            </a:endParaRPr>
          </a:p>
        </p:txBody>
      </p:sp>
      <p:sp>
        <p:nvSpPr>
          <p:cNvPr id="27" name="Textfeld 26"/>
          <p:cNvSpPr txBox="1"/>
          <p:nvPr/>
        </p:nvSpPr>
        <p:spPr>
          <a:xfrm>
            <a:off x="1115616" y="4293096"/>
            <a:ext cx="526298" cy="461665"/>
          </a:xfrm>
          <a:prstGeom prst="rect">
            <a:avLst/>
          </a:prstGeom>
          <a:noFill/>
        </p:spPr>
        <p:txBody>
          <a:bodyPr wrap="none" rtlCol="0">
            <a:spAutoFit/>
          </a:bodyPr>
          <a:lstStyle/>
          <a:p>
            <a:r>
              <a:rPr lang="de-DE" sz="2400" dirty="0" smtClean="0">
                <a:solidFill>
                  <a:srgbClr val="FF0000"/>
                </a:solidFill>
              </a:rPr>
              <a:t>BA</a:t>
            </a:r>
            <a:endParaRPr lang="de-DE" sz="2400" dirty="0">
              <a:solidFill>
                <a:srgbClr val="FF0000"/>
              </a:solidFill>
            </a:endParaRPr>
          </a:p>
        </p:txBody>
      </p:sp>
      <p:sp>
        <p:nvSpPr>
          <p:cNvPr id="28" name="Textfeld 27"/>
          <p:cNvSpPr txBox="1"/>
          <p:nvPr/>
        </p:nvSpPr>
        <p:spPr>
          <a:xfrm>
            <a:off x="1979712" y="4293096"/>
            <a:ext cx="502061" cy="461665"/>
          </a:xfrm>
          <a:prstGeom prst="rect">
            <a:avLst/>
          </a:prstGeom>
          <a:noFill/>
        </p:spPr>
        <p:txBody>
          <a:bodyPr wrap="none" rtlCol="0">
            <a:spAutoFit/>
          </a:bodyPr>
          <a:lstStyle/>
          <a:p>
            <a:r>
              <a:rPr lang="de-DE" sz="2400" dirty="0" smtClean="0">
                <a:solidFill>
                  <a:srgbClr val="00B050"/>
                </a:solidFill>
              </a:rPr>
              <a:t>BE</a:t>
            </a:r>
            <a:endParaRPr lang="de-DE" sz="2400" dirty="0">
              <a:solidFill>
                <a:srgbClr val="00B050"/>
              </a:solidFill>
            </a:endParaRPr>
          </a:p>
        </p:txBody>
      </p:sp>
      <p:sp>
        <p:nvSpPr>
          <p:cNvPr id="29" name="Foliennummernplatzhalter 4"/>
          <p:cNvSpPr>
            <a:spLocks noGrp="1"/>
          </p:cNvSpPr>
          <p:nvPr>
            <p:ph type="sldNum" sz="quarter" idx="12"/>
          </p:nvPr>
        </p:nvSpPr>
        <p:spPr>
          <a:xfrm>
            <a:off x="6553200" y="6356350"/>
            <a:ext cx="2133600" cy="365125"/>
          </a:xfrm>
        </p:spPr>
        <p:txBody>
          <a:bodyPr/>
          <a:lstStyle/>
          <a:p>
            <a:fld id="{6037CF02-8EDC-441B-A615-5EC38607EDFE}" type="slidenum">
              <a:rPr lang="de-DE" smtClean="0"/>
              <a:t>7</a:t>
            </a:fld>
            <a:endParaRPr lang="de-DE" dirty="0"/>
          </a:p>
        </p:txBody>
      </p:sp>
    </p:spTree>
    <p:extLst>
      <p:ext uri="{BB962C8B-B14F-4D97-AF65-F5344CB8AC3E}">
        <p14:creationId xmlns:p14="http://schemas.microsoft.com/office/powerpoint/2010/main" val="116331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err="1" smtClean="0">
                <a:solidFill>
                  <a:srgbClr val="FFFF00"/>
                </a:solidFill>
              </a:rPr>
              <a:t>AbzStEntModG</a:t>
            </a:r>
            <a:r>
              <a:rPr lang="de-DE" sz="3600" dirty="0" smtClean="0">
                <a:solidFill>
                  <a:srgbClr val="FFFF00"/>
                </a:solidFill>
              </a:rPr>
              <a:t> </a:t>
            </a:r>
            <a:endParaRPr lang="de-DE" sz="3600" dirty="0">
              <a:solidFill>
                <a:srgbClr val="FFFF00"/>
              </a:solidFill>
            </a:endParaRPr>
          </a:p>
        </p:txBody>
      </p:sp>
      <p:sp>
        <p:nvSpPr>
          <p:cNvPr id="3" name="Inhaltsplatzhalter 2"/>
          <p:cNvSpPr>
            <a:spLocks noGrp="1"/>
          </p:cNvSpPr>
          <p:nvPr>
            <p:ph idx="1"/>
          </p:nvPr>
        </p:nvSpPr>
        <p:spPr>
          <a:xfrm>
            <a:off x="457200" y="1268760"/>
            <a:ext cx="8229600" cy="5589240"/>
          </a:xfrm>
        </p:spPr>
        <p:txBody>
          <a:bodyPr>
            <a:normAutofit/>
          </a:bodyPr>
          <a:lstStyle/>
          <a:p>
            <a:r>
              <a:rPr lang="de-DE" sz="2000" dirty="0" smtClean="0">
                <a:solidFill>
                  <a:schemeClr val="bg1"/>
                </a:solidFill>
              </a:rPr>
              <a:t>Verrechnungspreise § 1, § 1a AStG (</a:t>
            </a:r>
            <a:r>
              <a:rPr lang="de-DE" sz="2000" dirty="0" err="1" smtClean="0">
                <a:solidFill>
                  <a:schemeClr val="bg1"/>
                </a:solidFill>
              </a:rPr>
              <a:t>i.V.m</a:t>
            </a:r>
            <a:r>
              <a:rPr lang="de-DE" sz="2000" dirty="0" smtClean="0">
                <a:solidFill>
                  <a:schemeClr val="bg1"/>
                </a:solidFill>
              </a:rPr>
              <a:t>. </a:t>
            </a:r>
            <a:r>
              <a:rPr lang="de-DE" sz="2000" dirty="0" err="1" smtClean="0">
                <a:solidFill>
                  <a:schemeClr val="bg1"/>
                </a:solidFill>
              </a:rPr>
              <a:t>ATADUmsG</a:t>
            </a:r>
            <a:r>
              <a:rPr lang="de-DE" sz="2000" dirty="0" smtClean="0">
                <a:solidFill>
                  <a:schemeClr val="bg1"/>
                </a:solidFill>
              </a:rPr>
              <a:t>)</a:t>
            </a:r>
          </a:p>
          <a:p>
            <a:pPr lvl="1"/>
            <a:r>
              <a:rPr lang="de-DE" sz="1800" dirty="0" err="1" smtClean="0">
                <a:solidFill>
                  <a:schemeClr val="bg1">
                    <a:lumMod val="85000"/>
                  </a:schemeClr>
                </a:solidFill>
              </a:rPr>
              <a:t>Def</a:t>
            </a:r>
            <a:r>
              <a:rPr lang="de-DE" sz="1800" dirty="0" smtClean="0">
                <a:solidFill>
                  <a:schemeClr val="bg1">
                    <a:lumMod val="85000"/>
                  </a:schemeClr>
                </a:solidFill>
              </a:rPr>
              <a:t>. „nahestehende Person“ </a:t>
            </a:r>
            <a:r>
              <a:rPr lang="de-DE" sz="1800" dirty="0" err="1" smtClean="0">
                <a:solidFill>
                  <a:schemeClr val="bg1">
                    <a:lumMod val="85000"/>
                  </a:schemeClr>
                </a:solidFill>
              </a:rPr>
              <a:t>iSd</a:t>
            </a:r>
            <a:r>
              <a:rPr lang="de-DE" sz="1800" dirty="0" smtClean="0">
                <a:solidFill>
                  <a:schemeClr val="bg1">
                    <a:lumMod val="85000"/>
                  </a:schemeClr>
                </a:solidFill>
              </a:rPr>
              <a:t> § 1 Abs. 2 AStG wegen ATAD, sowie Klarstellung wegen sog. Netzwerke</a:t>
            </a:r>
          </a:p>
          <a:p>
            <a:pPr lvl="1"/>
            <a:r>
              <a:rPr lang="de-DE" sz="1800" dirty="0" smtClean="0">
                <a:solidFill>
                  <a:schemeClr val="bg1">
                    <a:lumMod val="85000"/>
                  </a:schemeClr>
                </a:solidFill>
              </a:rPr>
              <a:t>Vergleichbarkeitsanalyse und Zeitbezug jetzt </a:t>
            </a:r>
            <a:r>
              <a:rPr lang="de-DE" sz="1800" dirty="0" err="1" smtClean="0">
                <a:solidFill>
                  <a:schemeClr val="bg1">
                    <a:lumMod val="85000"/>
                  </a:schemeClr>
                </a:solidFill>
              </a:rPr>
              <a:t>legaldefiniert</a:t>
            </a:r>
            <a:r>
              <a:rPr lang="de-DE" sz="1800" dirty="0" smtClean="0">
                <a:solidFill>
                  <a:schemeClr val="bg1">
                    <a:lumMod val="85000"/>
                  </a:schemeClr>
                </a:solidFill>
              </a:rPr>
              <a:t> in § 1 Abs. 3 Satz 3 und 4, zuvor nur VWG und </a:t>
            </a:r>
            <a:r>
              <a:rPr lang="de-DE" sz="1800" dirty="0" err="1" smtClean="0">
                <a:solidFill>
                  <a:schemeClr val="bg1">
                    <a:lumMod val="85000"/>
                  </a:schemeClr>
                </a:solidFill>
              </a:rPr>
              <a:t>Rspr</a:t>
            </a:r>
            <a:r>
              <a:rPr lang="de-DE" sz="1800" dirty="0" smtClean="0">
                <a:solidFill>
                  <a:schemeClr val="bg1">
                    <a:lumMod val="85000"/>
                  </a:schemeClr>
                </a:solidFill>
              </a:rPr>
              <a:t>.</a:t>
            </a:r>
          </a:p>
          <a:p>
            <a:pPr lvl="1"/>
            <a:r>
              <a:rPr lang="de-DE" sz="1800" dirty="0" smtClean="0">
                <a:solidFill>
                  <a:schemeClr val="bg1">
                    <a:lumMod val="85000"/>
                  </a:schemeClr>
                </a:solidFill>
              </a:rPr>
              <a:t>Best </a:t>
            </a:r>
            <a:r>
              <a:rPr lang="de-DE" sz="1800" dirty="0" err="1" smtClean="0">
                <a:solidFill>
                  <a:schemeClr val="bg1">
                    <a:lumMod val="85000"/>
                  </a:schemeClr>
                </a:solidFill>
              </a:rPr>
              <a:t>Method</a:t>
            </a:r>
            <a:r>
              <a:rPr lang="de-DE" sz="1800" dirty="0" smtClean="0">
                <a:solidFill>
                  <a:schemeClr val="bg1">
                    <a:lumMod val="85000"/>
                  </a:schemeClr>
                </a:solidFill>
              </a:rPr>
              <a:t> </a:t>
            </a:r>
            <a:r>
              <a:rPr lang="de-DE" sz="1800" dirty="0" err="1" smtClean="0">
                <a:solidFill>
                  <a:schemeClr val="bg1">
                    <a:lumMod val="85000"/>
                  </a:schemeClr>
                </a:solidFill>
              </a:rPr>
              <a:t>Rule</a:t>
            </a:r>
            <a:r>
              <a:rPr lang="de-DE" sz="1800" dirty="0" smtClean="0">
                <a:solidFill>
                  <a:schemeClr val="bg1">
                    <a:lumMod val="85000"/>
                  </a:schemeClr>
                </a:solidFill>
              </a:rPr>
              <a:t> anstelle bisheriger Methodenhierarchie bzgl. Bewertungsmethoden für Verrechnungspreise, § 1 Abs. 3 Satz 5, Bandbreiteneinengung § 1 Abs. 3a</a:t>
            </a:r>
          </a:p>
          <a:p>
            <a:pPr lvl="1"/>
            <a:r>
              <a:rPr lang="de-DE" sz="1800" dirty="0" smtClean="0">
                <a:solidFill>
                  <a:schemeClr val="bg1">
                    <a:lumMod val="85000"/>
                  </a:schemeClr>
                </a:solidFill>
              </a:rPr>
              <a:t>Änderung beim hypothetischen Fremdvergleich, § 1 Abs. 3 Satz 7 (Satz 5 alt)</a:t>
            </a:r>
          </a:p>
          <a:p>
            <a:pPr lvl="1"/>
            <a:r>
              <a:rPr lang="de-DE" sz="1800" dirty="0" smtClean="0">
                <a:solidFill>
                  <a:schemeClr val="bg1">
                    <a:lumMod val="85000"/>
                  </a:schemeClr>
                </a:solidFill>
              </a:rPr>
              <a:t>Änderung bei Funktionsverlagerung, § 1 Abs. 3b: Verlagerung von WG oder sonstigen Vorteilen reicht</a:t>
            </a:r>
          </a:p>
          <a:p>
            <a:pPr lvl="1"/>
            <a:r>
              <a:rPr lang="de-DE" sz="1800" dirty="0" smtClean="0">
                <a:solidFill>
                  <a:schemeClr val="bg1">
                    <a:lumMod val="85000"/>
                  </a:schemeClr>
                </a:solidFill>
              </a:rPr>
              <a:t>Definition immaterieller WG im Sinne von DEMPE, § 1 Abs. 3b</a:t>
            </a:r>
          </a:p>
          <a:p>
            <a:pPr lvl="1"/>
            <a:r>
              <a:rPr lang="de-DE" sz="1800" dirty="0" smtClean="0">
                <a:solidFill>
                  <a:schemeClr val="bg1">
                    <a:lumMod val="85000"/>
                  </a:schemeClr>
                </a:solidFill>
              </a:rPr>
              <a:t>Preisanpassungsklausel § 1a gegenständlich erweitert, Anpassungszeitraum nur noch 7 J.</a:t>
            </a:r>
            <a:endParaRPr lang="de-DE" sz="1600" dirty="0" smtClean="0">
              <a:solidFill>
                <a:schemeClr val="bg1">
                  <a:lumMod val="85000"/>
                </a:schemeClr>
              </a:solidFill>
            </a:endParaRPr>
          </a:p>
          <a:p>
            <a:pPr marL="0" indent="0">
              <a:buNone/>
            </a:pPr>
            <a:endParaRPr lang="de-DE" sz="800" dirty="0" smtClean="0">
              <a:solidFill>
                <a:schemeClr val="bg1">
                  <a:lumMod val="85000"/>
                </a:schemeClr>
              </a:solidFill>
            </a:endParaRPr>
          </a:p>
          <a:p>
            <a:r>
              <a:rPr lang="de-DE" sz="2000" dirty="0" smtClean="0">
                <a:solidFill>
                  <a:schemeClr val="bg1">
                    <a:lumMod val="85000"/>
                  </a:schemeClr>
                </a:solidFill>
              </a:rPr>
              <a:t>Ziel: OECD-Kompatibilität</a:t>
            </a:r>
          </a:p>
          <a:p>
            <a:r>
              <a:rPr lang="de-DE" sz="1600" dirty="0" smtClean="0">
                <a:solidFill>
                  <a:schemeClr val="bg1">
                    <a:lumMod val="85000"/>
                  </a:schemeClr>
                </a:solidFill>
              </a:rPr>
              <a:t>Hinweis auf die neuen VWG Verrechnungspreise v. 14.07.21 und Greil/</a:t>
            </a:r>
            <a:r>
              <a:rPr lang="de-DE" sz="1600" dirty="0" err="1" smtClean="0">
                <a:solidFill>
                  <a:schemeClr val="bg1">
                    <a:lumMod val="85000"/>
                  </a:schemeClr>
                </a:solidFill>
              </a:rPr>
              <a:t>Saliger</a:t>
            </a:r>
            <a:r>
              <a:rPr lang="de-DE" sz="1600" dirty="0" smtClean="0">
                <a:solidFill>
                  <a:schemeClr val="bg1">
                    <a:lumMod val="85000"/>
                  </a:schemeClr>
                </a:solidFill>
              </a:rPr>
              <a:t>, ISR 2021, 330</a:t>
            </a: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8</a:t>
            </a:fld>
            <a:endParaRPr lang="de-DE"/>
          </a:p>
        </p:txBody>
      </p:sp>
    </p:spTree>
    <p:extLst>
      <p:ext uri="{BB962C8B-B14F-4D97-AF65-F5344CB8AC3E}">
        <p14:creationId xmlns:p14="http://schemas.microsoft.com/office/powerpoint/2010/main" val="3086381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Autofit/>
          </a:bodyPr>
          <a:lstStyle/>
          <a:p>
            <a:pPr>
              <a:tabLst>
                <a:tab pos="4130675" algn="l"/>
              </a:tabLst>
            </a:pPr>
            <a:r>
              <a:rPr lang="de-DE" sz="3600" dirty="0" err="1" smtClean="0">
                <a:solidFill>
                  <a:srgbClr val="FFFF00"/>
                </a:solidFill>
              </a:rPr>
              <a:t>AbzStEntModG</a:t>
            </a:r>
            <a:r>
              <a:rPr lang="de-DE" sz="3600" dirty="0" smtClean="0">
                <a:solidFill>
                  <a:srgbClr val="FFFF00"/>
                </a:solidFill>
              </a:rPr>
              <a:t> </a:t>
            </a:r>
            <a:endParaRPr lang="de-DE" sz="3600" dirty="0">
              <a:solidFill>
                <a:srgbClr val="FFFF00"/>
              </a:solidFill>
            </a:endParaRPr>
          </a:p>
        </p:txBody>
      </p:sp>
      <p:sp>
        <p:nvSpPr>
          <p:cNvPr id="3" name="Inhaltsplatzhalter 2"/>
          <p:cNvSpPr>
            <a:spLocks noGrp="1"/>
          </p:cNvSpPr>
          <p:nvPr>
            <p:ph idx="1"/>
          </p:nvPr>
        </p:nvSpPr>
        <p:spPr>
          <a:xfrm>
            <a:off x="3203848" y="1268760"/>
            <a:ext cx="5688632" cy="5589240"/>
          </a:xfrm>
        </p:spPr>
        <p:txBody>
          <a:bodyPr>
            <a:normAutofit lnSpcReduction="10000"/>
          </a:bodyPr>
          <a:lstStyle/>
          <a:p>
            <a:r>
              <a:rPr lang="de-DE" sz="2000" dirty="0" smtClean="0">
                <a:solidFill>
                  <a:schemeClr val="bg1">
                    <a:lumMod val="85000"/>
                  </a:schemeClr>
                </a:solidFill>
              </a:rPr>
              <a:t>§ 50d Abs. 3 EStG / neu</a:t>
            </a:r>
          </a:p>
          <a:p>
            <a:pPr lvl="1"/>
            <a:r>
              <a:rPr lang="de-DE" sz="1600" dirty="0" smtClean="0">
                <a:solidFill>
                  <a:schemeClr val="bg1">
                    <a:lumMod val="85000"/>
                  </a:schemeClr>
                </a:solidFill>
              </a:rPr>
              <a:t>Gegen Zwischenschaltung von Durchleitungs-gesellschaften gerichtet, die der Erlangung einer sonst nicht eröffneten Quellensteuerentlastung dienen sollen.</a:t>
            </a:r>
          </a:p>
          <a:p>
            <a:pPr lvl="1"/>
            <a:r>
              <a:rPr lang="de-DE" sz="1600" dirty="0" smtClean="0">
                <a:solidFill>
                  <a:schemeClr val="bg1">
                    <a:lumMod val="85000"/>
                  </a:schemeClr>
                </a:solidFill>
              </a:rPr>
              <a:t>Gilt außer für </a:t>
            </a:r>
            <a:r>
              <a:rPr lang="de-DE" sz="1600" dirty="0" err="1" smtClean="0">
                <a:solidFill>
                  <a:schemeClr val="bg1">
                    <a:lumMod val="85000"/>
                  </a:schemeClr>
                </a:solidFill>
              </a:rPr>
              <a:t>KapESt</a:t>
            </a:r>
            <a:r>
              <a:rPr lang="de-DE" sz="1600" dirty="0" smtClean="0">
                <a:solidFill>
                  <a:schemeClr val="bg1">
                    <a:lumMod val="85000"/>
                  </a:schemeClr>
                </a:solidFill>
              </a:rPr>
              <a:t> auch für § 50a-Steuer</a:t>
            </a:r>
          </a:p>
          <a:p>
            <a:pPr lvl="1"/>
            <a:r>
              <a:rPr lang="de-DE" sz="1600" dirty="0" smtClean="0">
                <a:solidFill>
                  <a:schemeClr val="bg1">
                    <a:lumMod val="85000"/>
                  </a:schemeClr>
                </a:solidFill>
              </a:rPr>
              <a:t>Mehrfache Gesetzesänderungen wegen gegenläufiger EuGH-Rechtsprechung, </a:t>
            </a:r>
            <a:r>
              <a:rPr lang="de-DE" sz="1600" dirty="0" smtClean="0">
                <a:solidFill>
                  <a:schemeClr val="bg1">
                    <a:lumMod val="65000"/>
                  </a:schemeClr>
                </a:solidFill>
              </a:rPr>
              <a:t>allerdings jetzt EuGH v. 26.02.19</a:t>
            </a:r>
          </a:p>
          <a:p>
            <a:pPr lvl="1"/>
            <a:r>
              <a:rPr lang="de-DE" sz="1600" dirty="0" smtClean="0">
                <a:solidFill>
                  <a:schemeClr val="bg1">
                    <a:lumMod val="85000"/>
                  </a:schemeClr>
                </a:solidFill>
              </a:rPr>
              <a:t>„Neues Spiel – neues Glück“?</a:t>
            </a:r>
          </a:p>
          <a:p>
            <a:pPr lvl="2"/>
            <a:r>
              <a:rPr lang="de-DE" sz="1600" dirty="0" smtClean="0">
                <a:solidFill>
                  <a:schemeClr val="bg1">
                    <a:lumMod val="85000"/>
                  </a:schemeClr>
                </a:solidFill>
              </a:rPr>
              <a:t>Kein Entlastungsanspruch (Satz 1), </a:t>
            </a:r>
          </a:p>
          <a:p>
            <a:pPr lvl="3"/>
            <a:r>
              <a:rPr lang="de-DE" sz="1600" dirty="0" smtClean="0">
                <a:solidFill>
                  <a:schemeClr val="bg1">
                    <a:lumMod val="85000"/>
                  </a:schemeClr>
                </a:solidFill>
              </a:rPr>
              <a:t>soweit Personen beteiligt, denen der Anspruch unmittelbar nicht selbst zustände</a:t>
            </a:r>
          </a:p>
          <a:p>
            <a:pPr lvl="3"/>
            <a:r>
              <a:rPr lang="de-DE" sz="1600" dirty="0" smtClean="0">
                <a:solidFill>
                  <a:schemeClr val="bg1">
                    <a:lumMod val="85000"/>
                  </a:schemeClr>
                </a:solidFill>
              </a:rPr>
              <a:t>Und Empfängerin (Z) hinsichtlich dieser Einkünfte nicht selbst </a:t>
            </a:r>
            <a:r>
              <a:rPr lang="de-DE" sz="1200" dirty="0" smtClean="0">
                <a:solidFill>
                  <a:schemeClr val="bg1">
                    <a:lumMod val="85000"/>
                  </a:schemeClr>
                </a:solidFill>
              </a:rPr>
              <a:t>wirtschaftlich aktiv</a:t>
            </a:r>
          </a:p>
          <a:p>
            <a:pPr lvl="2"/>
            <a:r>
              <a:rPr lang="de-DE" sz="1600" dirty="0" err="1" smtClean="0">
                <a:solidFill>
                  <a:schemeClr val="bg1">
                    <a:lumMod val="85000"/>
                  </a:schemeClr>
                </a:solidFill>
              </a:rPr>
              <a:t>Escapeklausel</a:t>
            </a:r>
            <a:r>
              <a:rPr lang="de-DE" sz="1600" dirty="0" smtClean="0">
                <a:solidFill>
                  <a:schemeClr val="bg1">
                    <a:lumMod val="85000"/>
                  </a:schemeClr>
                </a:solidFill>
              </a:rPr>
              <a:t> (Satz 2)</a:t>
            </a:r>
          </a:p>
          <a:p>
            <a:pPr lvl="3"/>
            <a:r>
              <a:rPr lang="de-DE" sz="1600" dirty="0" smtClean="0">
                <a:solidFill>
                  <a:schemeClr val="bg1">
                    <a:lumMod val="85000"/>
                  </a:schemeClr>
                </a:solidFill>
              </a:rPr>
              <a:t>Nachweis dass Zwischenschaltung nicht „steuergetrieben“ </a:t>
            </a:r>
          </a:p>
          <a:p>
            <a:pPr lvl="3"/>
            <a:r>
              <a:rPr lang="de-DE" sz="1600" dirty="0" smtClean="0">
                <a:solidFill>
                  <a:schemeClr val="bg1">
                    <a:lumMod val="85000"/>
                  </a:schemeClr>
                </a:solidFill>
              </a:rPr>
              <a:t>Oder Empfängerin (Z) börsengehandelt.</a:t>
            </a:r>
          </a:p>
          <a:p>
            <a:pPr lvl="3"/>
            <a:endParaRPr lang="de-DE" sz="1200" dirty="0" smtClean="0">
              <a:solidFill>
                <a:schemeClr val="bg1">
                  <a:lumMod val="85000"/>
                </a:schemeClr>
              </a:solidFill>
            </a:endParaRPr>
          </a:p>
          <a:p>
            <a:pPr lvl="1"/>
            <a:endParaRPr lang="de-DE" sz="1600" dirty="0">
              <a:solidFill>
                <a:schemeClr val="bg1">
                  <a:lumMod val="85000"/>
                </a:schemeClr>
              </a:solidFill>
            </a:endParaRPr>
          </a:p>
          <a:p>
            <a:pPr marL="457200" lvl="1" indent="0">
              <a:buNone/>
            </a:pPr>
            <a:r>
              <a:rPr lang="de-DE" sz="1600" dirty="0" smtClean="0">
                <a:solidFill>
                  <a:schemeClr val="accent6">
                    <a:lumMod val="20000"/>
                    <a:lumOff val="80000"/>
                  </a:schemeClr>
                </a:solidFill>
              </a:rPr>
              <a:t>s. </a:t>
            </a:r>
            <a:r>
              <a:rPr lang="de-DE" sz="1600" dirty="0" err="1" smtClean="0">
                <a:solidFill>
                  <a:schemeClr val="accent6">
                    <a:lumMod val="20000"/>
                    <a:lumOff val="80000"/>
                  </a:schemeClr>
                </a:solidFill>
              </a:rPr>
              <a:t>Grotherr</a:t>
            </a:r>
            <a:r>
              <a:rPr lang="de-DE" sz="1600" dirty="0" smtClean="0">
                <a:solidFill>
                  <a:schemeClr val="accent6">
                    <a:lumMod val="20000"/>
                    <a:lumOff val="80000"/>
                  </a:schemeClr>
                </a:solidFill>
              </a:rPr>
              <a:t>, </a:t>
            </a:r>
            <a:r>
              <a:rPr lang="de-DE" sz="1600" dirty="0" err="1" smtClean="0">
                <a:solidFill>
                  <a:schemeClr val="accent6">
                    <a:lumMod val="20000"/>
                    <a:lumOff val="80000"/>
                  </a:schemeClr>
                </a:solidFill>
              </a:rPr>
              <a:t>Ubg</a:t>
            </a:r>
            <a:r>
              <a:rPr lang="de-DE" sz="1600" dirty="0" smtClean="0">
                <a:solidFill>
                  <a:schemeClr val="accent6">
                    <a:lumMod val="20000"/>
                    <a:lumOff val="80000"/>
                  </a:schemeClr>
                </a:solidFill>
              </a:rPr>
              <a:t>. 2021, 84</a:t>
            </a:r>
          </a:p>
        </p:txBody>
      </p:sp>
      <p:sp>
        <p:nvSpPr>
          <p:cNvPr id="4" name="Fußzeilenplatzhalter 3"/>
          <p:cNvSpPr>
            <a:spLocks noGrp="1"/>
          </p:cNvSpPr>
          <p:nvPr>
            <p:ph type="ftr" sz="quarter" idx="11"/>
          </p:nvPr>
        </p:nvSpPr>
        <p:spPr>
          <a:xfrm>
            <a:off x="-627856" y="6356350"/>
            <a:ext cx="2895600" cy="365125"/>
          </a:xfrm>
        </p:spPr>
        <p:txBody>
          <a:bodyPr/>
          <a:lstStyle/>
          <a:p>
            <a:r>
              <a:rPr lang="de-DE" dirty="0" smtClean="0"/>
              <a:t>vanL12/21</a:t>
            </a:r>
            <a:endParaRPr lang="de-DE" dirty="0"/>
          </a:p>
        </p:txBody>
      </p:sp>
      <p:sp>
        <p:nvSpPr>
          <p:cNvPr id="5" name="Foliennummernplatzhalter 4"/>
          <p:cNvSpPr>
            <a:spLocks noGrp="1"/>
          </p:cNvSpPr>
          <p:nvPr>
            <p:ph type="sldNum" sz="quarter" idx="12"/>
          </p:nvPr>
        </p:nvSpPr>
        <p:spPr/>
        <p:txBody>
          <a:bodyPr/>
          <a:lstStyle/>
          <a:p>
            <a:fld id="{6037CF02-8EDC-441B-A615-5EC38607EDFE}" type="slidenum">
              <a:rPr lang="de-DE" smtClean="0"/>
              <a:t>9</a:t>
            </a:fld>
            <a:endParaRPr lang="de-DE"/>
          </a:p>
        </p:txBody>
      </p:sp>
      <p:sp>
        <p:nvSpPr>
          <p:cNvPr id="6" name="Rechteck 5"/>
          <p:cNvSpPr/>
          <p:nvPr/>
        </p:nvSpPr>
        <p:spPr>
          <a:xfrm>
            <a:off x="467544" y="1340768"/>
            <a:ext cx="100811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M-BRA</a:t>
            </a:r>
            <a:endParaRPr lang="de-DE" dirty="0"/>
          </a:p>
        </p:txBody>
      </p:sp>
      <p:cxnSp>
        <p:nvCxnSpPr>
          <p:cNvPr id="8" name="Gerade Verbindung 7"/>
          <p:cNvCxnSpPr/>
          <p:nvPr/>
        </p:nvCxnSpPr>
        <p:spPr>
          <a:xfrm>
            <a:off x="1691680" y="1052736"/>
            <a:ext cx="0" cy="5256584"/>
          </a:xfrm>
          <a:prstGeom prst="line">
            <a:avLst/>
          </a:prstGeom>
          <a:ln w="25400">
            <a:solidFill>
              <a:srgbClr val="00B050"/>
            </a:solidFill>
            <a:prstDash val="dashDot"/>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flipH="1" flipV="1">
            <a:off x="1907704" y="1844824"/>
            <a:ext cx="504056" cy="36004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Rechteck 25"/>
          <p:cNvSpPr/>
          <p:nvPr/>
        </p:nvSpPr>
        <p:spPr>
          <a:xfrm>
            <a:off x="1907704" y="2492896"/>
            <a:ext cx="100811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T-DEU</a:t>
            </a:r>
            <a:endParaRPr lang="de-DE" dirty="0"/>
          </a:p>
        </p:txBody>
      </p:sp>
      <p:cxnSp>
        <p:nvCxnSpPr>
          <p:cNvPr id="28" name="Gerade Verbindung 27"/>
          <p:cNvCxnSpPr>
            <a:stCxn id="6" idx="2"/>
            <a:endCxn id="26" idx="0"/>
          </p:cNvCxnSpPr>
          <p:nvPr/>
        </p:nvCxnSpPr>
        <p:spPr>
          <a:xfrm>
            <a:off x="971600" y="1844824"/>
            <a:ext cx="1440160" cy="64807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467544" y="3429000"/>
            <a:ext cx="100811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M-BRA</a:t>
            </a:r>
            <a:endParaRPr lang="de-DE" dirty="0"/>
          </a:p>
        </p:txBody>
      </p:sp>
      <p:sp>
        <p:nvSpPr>
          <p:cNvPr id="30" name="Rechteck 29"/>
          <p:cNvSpPr/>
          <p:nvPr/>
        </p:nvSpPr>
        <p:spPr>
          <a:xfrm>
            <a:off x="1907704" y="4581128"/>
            <a:ext cx="1008112" cy="5040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Z-NLD</a:t>
            </a:r>
            <a:endParaRPr lang="de-DE" dirty="0"/>
          </a:p>
        </p:txBody>
      </p:sp>
      <p:cxnSp>
        <p:nvCxnSpPr>
          <p:cNvPr id="31" name="Gerade Verbindung 30"/>
          <p:cNvCxnSpPr>
            <a:stCxn id="29" idx="2"/>
            <a:endCxn id="30" idx="0"/>
          </p:cNvCxnSpPr>
          <p:nvPr/>
        </p:nvCxnSpPr>
        <p:spPr>
          <a:xfrm>
            <a:off x="971600" y="3933056"/>
            <a:ext cx="1440160" cy="64807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2" name="Rechteck 31"/>
          <p:cNvSpPr/>
          <p:nvPr/>
        </p:nvSpPr>
        <p:spPr>
          <a:xfrm>
            <a:off x="1907704" y="5805264"/>
            <a:ext cx="100811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T-DEU</a:t>
            </a:r>
            <a:endParaRPr lang="de-DE" dirty="0"/>
          </a:p>
        </p:txBody>
      </p:sp>
      <p:cxnSp>
        <p:nvCxnSpPr>
          <p:cNvPr id="34" name="Gerade Verbindung 33"/>
          <p:cNvCxnSpPr>
            <a:stCxn id="30" idx="2"/>
            <a:endCxn id="32" idx="0"/>
          </p:cNvCxnSpPr>
          <p:nvPr/>
        </p:nvCxnSpPr>
        <p:spPr>
          <a:xfrm>
            <a:off x="2411760" y="5085184"/>
            <a:ext cx="0" cy="7200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p:nvPr/>
        </p:nvCxnSpPr>
        <p:spPr>
          <a:xfrm flipV="1">
            <a:off x="2699792" y="5229200"/>
            <a:ext cx="0" cy="43204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p:nvPr/>
        </p:nvCxnSpPr>
        <p:spPr>
          <a:xfrm flipH="1" flipV="1">
            <a:off x="1907704" y="3933056"/>
            <a:ext cx="504056" cy="360040"/>
          </a:xfrm>
          <a:prstGeom prst="straightConnector1">
            <a:avLst/>
          </a:prstGeom>
          <a:ln w="3175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73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500" fill="hold"/>
                                        <p:tgtEl>
                                          <p:spTgt spid="37"/>
                                        </p:tgtEl>
                                        <p:attrNameLst>
                                          <p:attrName>ppt_x</p:attrName>
                                        </p:attrNameLst>
                                      </p:cBhvr>
                                      <p:tavLst>
                                        <p:tav tm="0">
                                          <p:val>
                                            <p:strVal val="#ppt_x"/>
                                          </p:val>
                                        </p:tav>
                                        <p:tav tm="100000">
                                          <p:val>
                                            <p:strVal val="#ppt_x"/>
                                          </p:val>
                                        </p:tav>
                                      </p:tavLst>
                                    </p:anim>
                                    <p:anim calcmode="lin" valueType="num">
                                      <p:cBhvr additive="base">
                                        <p:cTn id="28" dur="500" fill="hold"/>
                                        <p:tgtEl>
                                          <p:spTgt spid="3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ppt_x"/>
                                          </p:val>
                                        </p:tav>
                                        <p:tav tm="100000">
                                          <p:val>
                                            <p:strVal val="#ppt_x"/>
                                          </p:val>
                                        </p:tav>
                                      </p:tavLst>
                                    </p:anim>
                                    <p:anim calcmode="lin" valueType="num">
                                      <p:cBhvr additive="base">
                                        <p:cTn id="36" dur="500" fill="hold"/>
                                        <p:tgtEl>
                                          <p:spTgt spid="3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additive="base">
                                        <p:cTn id="39" dur="500" fill="hold"/>
                                        <p:tgtEl>
                                          <p:spTgt spid="36"/>
                                        </p:tgtEl>
                                        <p:attrNameLst>
                                          <p:attrName>ppt_x</p:attrName>
                                        </p:attrNameLst>
                                      </p:cBhvr>
                                      <p:tavLst>
                                        <p:tav tm="0">
                                          <p:val>
                                            <p:strVal val="#ppt_x"/>
                                          </p:val>
                                        </p:tav>
                                        <p:tav tm="100000">
                                          <p:val>
                                            <p:strVal val="#ppt_x"/>
                                          </p:val>
                                        </p:tav>
                                      </p:tavLst>
                                    </p:anim>
                                    <p:anim calcmode="lin" valueType="num">
                                      <p:cBhvr additive="base">
                                        <p:cTn id="40" dur="500" fill="hold"/>
                                        <p:tgtEl>
                                          <p:spTgt spid="3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ppt_x"/>
                                          </p:val>
                                        </p:tav>
                                        <p:tav tm="100000">
                                          <p:val>
                                            <p:strVal val="#ppt_x"/>
                                          </p:val>
                                        </p:tav>
                                      </p:tavLst>
                                    </p:anim>
                                    <p:anim calcmode="lin" valueType="num">
                                      <p:cBhvr additive="base">
                                        <p:cTn id="4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 calcmode="lin" valueType="num">
                                      <p:cBhvr additive="base">
                                        <p:cTn id="4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 end="1"/>
                                            </p:txEl>
                                          </p:spTgt>
                                        </p:tgtEl>
                                        <p:attrNameLst>
                                          <p:attrName>style.visibility</p:attrName>
                                        </p:attrNameLst>
                                      </p:cBhvr>
                                      <p:to>
                                        <p:strVal val="visible"/>
                                      </p:to>
                                    </p:set>
                                    <p:anim calcmode="lin" valueType="num">
                                      <p:cBhvr additive="base">
                                        <p:cTn id="5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 calcmode="lin" valueType="num">
                                      <p:cBhvr additive="base">
                                        <p:cTn id="5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 calcmode="lin" valueType="num">
                                      <p:cBhvr additive="base">
                                        <p:cTn id="6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anim calcmode="lin" valueType="num">
                                      <p:cBhvr additive="base">
                                        <p:cTn id="6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
                                            <p:txEl>
                                              <p:pRg st="5" end="5"/>
                                            </p:txEl>
                                          </p:spTgt>
                                        </p:tgtEl>
                                        <p:attrNameLst>
                                          <p:attrName>style.visibility</p:attrName>
                                        </p:attrNameLst>
                                      </p:cBhvr>
                                      <p:to>
                                        <p:strVal val="visible"/>
                                      </p:to>
                                    </p:set>
                                    <p:anim calcmode="lin" valueType="num">
                                      <p:cBhvr additive="base">
                                        <p:cTn id="6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 calcmode="lin" valueType="num">
                                      <p:cBhvr additive="base">
                                        <p:cTn id="7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 calcmode="lin" valueType="num">
                                      <p:cBhvr additive="base">
                                        <p:cTn id="7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
                                            <p:txEl>
                                              <p:pRg st="8" end="8"/>
                                            </p:txEl>
                                          </p:spTgt>
                                        </p:tgtEl>
                                        <p:attrNameLst>
                                          <p:attrName>style.visibility</p:attrName>
                                        </p:attrNameLst>
                                      </p:cBhvr>
                                      <p:to>
                                        <p:strVal val="visible"/>
                                      </p:to>
                                    </p:set>
                                    <p:anim calcmode="lin" valueType="num">
                                      <p:cBhvr additive="base">
                                        <p:cTn id="8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3">
                                            <p:txEl>
                                              <p:pRg st="9" end="9"/>
                                            </p:txEl>
                                          </p:spTgt>
                                        </p:tgtEl>
                                        <p:attrNameLst>
                                          <p:attrName>style.visibility</p:attrName>
                                        </p:attrNameLst>
                                      </p:cBhvr>
                                      <p:to>
                                        <p:strVal val="visible"/>
                                      </p:to>
                                    </p:set>
                                    <p:anim calcmode="lin" valueType="num">
                                      <p:cBhvr additive="base">
                                        <p:cTn id="8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3">
                                            <p:txEl>
                                              <p:pRg st="10" end="10"/>
                                            </p:txEl>
                                          </p:spTgt>
                                        </p:tgtEl>
                                        <p:attrNameLst>
                                          <p:attrName>style.visibility</p:attrName>
                                        </p:attrNameLst>
                                      </p:cBhvr>
                                      <p:to>
                                        <p:strVal val="visible"/>
                                      </p:to>
                                    </p:set>
                                    <p:anim calcmode="lin" valueType="num">
                                      <p:cBhvr additive="base">
                                        <p:cTn id="8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3">
                                            <p:txEl>
                                              <p:pRg st="13" end="13"/>
                                            </p:txEl>
                                          </p:spTgt>
                                        </p:tgtEl>
                                        <p:attrNameLst>
                                          <p:attrName>style.visibility</p:attrName>
                                        </p:attrNameLst>
                                      </p:cBhvr>
                                      <p:to>
                                        <p:strVal val="visible"/>
                                      </p:to>
                                    </p:set>
                                    <p:anim calcmode="lin" valueType="num">
                                      <p:cBhvr additive="base">
                                        <p:cTn id="9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26" grpId="0" animBg="1"/>
      <p:bldP spid="29" grpId="0" animBg="1"/>
      <p:bldP spid="30" grpId="0" animBg="1"/>
      <p:bldP spid="32" grpId="0" animBg="1"/>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2248</Words>
  <Application>Microsoft Office PowerPoint</Application>
  <PresentationFormat>Bildschirmpräsentation (4:3)</PresentationFormat>
  <Paragraphs>332</Paragraphs>
  <Slides>22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Calibri</vt:lpstr>
      <vt:lpstr>Freestyle Script</vt:lpstr>
      <vt:lpstr>Times New Roman</vt:lpstr>
      <vt:lpstr>Wingdings</vt:lpstr>
      <vt:lpstr>Larissa</vt:lpstr>
      <vt:lpstr>Das ATAD-Umsetzungsgesetz  und andere Neuregelungen im  Internationalen Steuerrecht</vt:lpstr>
      <vt:lpstr>Die Milliarden-Euro-Frage:</vt:lpstr>
      <vt:lpstr>Grundlegung und Abgrenzung des Themas</vt:lpstr>
      <vt:lpstr>Grundlegung und Abgrenzung des Themas</vt:lpstr>
      <vt:lpstr>Grundlegung und Abgrenzung des Themas</vt:lpstr>
      <vt:lpstr>Agenda aktuelle Neuregelungen</vt:lpstr>
      <vt:lpstr>Die fünf Instrumente der internat. Steuergestaltung</vt:lpstr>
      <vt:lpstr>AbzStEntModG </vt:lpstr>
      <vt:lpstr>AbzStEntModG </vt:lpstr>
      <vt:lpstr>Steueroasengesetz</vt:lpstr>
      <vt:lpstr>Steueroasengesetz</vt:lpstr>
      <vt:lpstr>Steueroasengesetz</vt:lpstr>
      <vt:lpstr>Steueroasengesetz</vt:lpstr>
      <vt:lpstr>ATAD-Umsetzungsgesetz</vt:lpstr>
      <vt:lpstr>ATAD-Umsetzungsgesetz</vt:lpstr>
      <vt:lpstr>ATAD-Umsetzungsgesetz</vt:lpstr>
      <vt:lpstr>ATAD-Umsetzungsgesetz</vt:lpstr>
      <vt:lpstr>ATAD-Umsetzungsgesetz</vt:lpstr>
      <vt:lpstr>ATAD-Umsetzungsgesetz</vt:lpstr>
      <vt:lpstr>BEPS 2. 0 (umzusetzen ab 2023, Basis MLC bzw. EU-RL)</vt:lpstr>
      <vt:lpstr>BEPS 2. 0 (umzusetzen ab 2023, Basis MLK bzw. EU-RL)</vt:lpstr>
      <vt:lpstr>Vielen Dank fürs Zuhören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Typologie der grenzüberschreitenden Steuergestaltung</dc:title>
  <dc:creator>Dr. Ingo van Lishaut</dc:creator>
  <cp:lastModifiedBy>Rövekamp, Mechtild</cp:lastModifiedBy>
  <cp:revision>123</cp:revision>
  <cp:lastPrinted>2021-12-06T07:44:26Z</cp:lastPrinted>
  <dcterms:created xsi:type="dcterms:W3CDTF">2019-07-28T17:40:49Z</dcterms:created>
  <dcterms:modified xsi:type="dcterms:W3CDTF">2021-12-06T08:15:50Z</dcterms:modified>
</cp:coreProperties>
</file>