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60" r:id="rId3"/>
    <p:sldId id="261" r:id="rId4"/>
    <p:sldId id="303" r:id="rId5"/>
    <p:sldId id="264" r:id="rId6"/>
    <p:sldId id="274" r:id="rId7"/>
    <p:sldId id="301" r:id="rId8"/>
    <p:sldId id="302" r:id="rId9"/>
    <p:sldId id="263" r:id="rId10"/>
    <p:sldId id="262" r:id="rId11"/>
    <p:sldId id="271" r:id="rId12"/>
    <p:sldId id="275" r:id="rId13"/>
    <p:sldId id="276" r:id="rId14"/>
    <p:sldId id="278" r:id="rId15"/>
    <p:sldId id="279" r:id="rId16"/>
    <p:sldId id="280" r:id="rId17"/>
    <p:sldId id="281" r:id="rId18"/>
    <p:sldId id="282" r:id="rId19"/>
    <p:sldId id="283" r:id="rId20"/>
    <p:sldId id="284" r:id="rId21"/>
    <p:sldId id="285" r:id="rId22"/>
    <p:sldId id="273" r:id="rId23"/>
    <p:sldId id="304" r:id="rId24"/>
    <p:sldId id="265" r:id="rId25"/>
    <p:sldId id="266" r:id="rId26"/>
    <p:sldId id="267" r:id="rId27"/>
    <p:sldId id="258" r:id="rId28"/>
    <p:sldId id="305" r:id="rId29"/>
    <p:sldId id="257" r:id="rId30"/>
  </p:sldIdLst>
  <p:sldSz cx="9144000" cy="5143500" type="screen16x9"/>
  <p:notesSz cx="6888163" cy="100187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C"/>
    <a:srgbClr val="005593"/>
    <a:srgbClr val="005F93"/>
    <a:srgbClr val="006399"/>
    <a:srgbClr val="0063A7"/>
    <a:srgbClr val="006CA7"/>
    <a:srgbClr val="005BA7"/>
    <a:srgbClr val="0076A7"/>
    <a:srgbClr val="1D1D1D"/>
    <a:srgbClr val="6EC3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58" autoAdjust="0"/>
    <p:restoredTop sz="78194" autoAdjust="0"/>
  </p:normalViewPr>
  <p:slideViewPr>
    <p:cSldViewPr snapToGrid="0" snapToObjects="1">
      <p:cViewPr varScale="1">
        <p:scale>
          <a:sx n="67" d="100"/>
          <a:sy n="67" d="100"/>
        </p:scale>
        <p:origin x="691" y="5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04" d="100"/>
          <a:sy n="104" d="100"/>
        </p:scale>
        <p:origin x="3405"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C2E9704E-5BBA-D241-A081-82871BB44D28}" type="datetimeFigureOut">
              <a:rPr lang="de-DE" smtClean="0"/>
              <a:t>26.04.2022</a:t>
            </a:fld>
            <a:endParaRPr lang="de-DE"/>
          </a:p>
        </p:txBody>
      </p:sp>
      <p:sp>
        <p:nvSpPr>
          <p:cNvPr id="4" name="Fußzeilenplatzhalt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de-DE"/>
          </a:p>
        </p:txBody>
      </p:sp>
      <p:sp>
        <p:nvSpPr>
          <p:cNvPr id="5" name="Foliennummernplatzhalt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91E96D6E-C282-2444-8128-C840C3F0FFCE}" type="slidenum">
              <a:rPr lang="de-DE" smtClean="0"/>
              <a:t>‹Nr.›</a:t>
            </a:fld>
            <a:endParaRPr lang="de-DE"/>
          </a:p>
        </p:txBody>
      </p:sp>
    </p:spTree>
    <p:extLst>
      <p:ext uri="{BB962C8B-B14F-4D97-AF65-F5344CB8AC3E}">
        <p14:creationId xmlns:p14="http://schemas.microsoft.com/office/powerpoint/2010/main" val="2043532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C3ADD15F-B47D-D741-9CEB-E4A9339E6D5A}" type="datetimeFigureOut">
              <a:rPr lang="de-DE" smtClean="0"/>
              <a:t>26.04.2022</a:t>
            </a:fld>
            <a:endParaRPr lang="de-DE"/>
          </a:p>
        </p:txBody>
      </p:sp>
      <p:sp>
        <p:nvSpPr>
          <p:cNvPr id="4" name="Folienbildplatzhalt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EE740B9D-0BE1-C24D-8CBF-A0B722E6B474}" type="slidenum">
              <a:rPr lang="de-DE" smtClean="0"/>
              <a:t>‹Nr.›</a:t>
            </a:fld>
            <a:endParaRPr lang="de-DE"/>
          </a:p>
        </p:txBody>
      </p:sp>
    </p:spTree>
    <p:extLst>
      <p:ext uri="{BB962C8B-B14F-4D97-AF65-F5344CB8AC3E}">
        <p14:creationId xmlns:p14="http://schemas.microsoft.com/office/powerpoint/2010/main" val="3801293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jetzt hab ich 25 Minuten Zeit.</a:t>
            </a:r>
          </a:p>
          <a:p>
            <a:r>
              <a:rPr lang="de-DE" dirty="0" smtClean="0"/>
              <a:t>Da </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a:t>
            </a:fld>
            <a:endParaRPr lang="de-DE"/>
          </a:p>
        </p:txBody>
      </p:sp>
    </p:spTree>
    <p:extLst>
      <p:ext uri="{BB962C8B-B14F-4D97-AF65-F5344CB8AC3E}">
        <p14:creationId xmlns:p14="http://schemas.microsoft.com/office/powerpoint/2010/main" val="6082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10</a:t>
            </a:fld>
            <a:endParaRPr lang="de-DE"/>
          </a:p>
        </p:txBody>
      </p:sp>
    </p:spTree>
    <p:extLst>
      <p:ext uri="{BB962C8B-B14F-4D97-AF65-F5344CB8AC3E}">
        <p14:creationId xmlns:p14="http://schemas.microsoft.com/office/powerpoint/2010/main" val="1379313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740B9D-0BE1-C24D-8CBF-A0B722E6B474}" type="slidenum">
              <a:rPr lang="de-DE" smtClean="0"/>
              <a:t>11</a:t>
            </a:fld>
            <a:endParaRPr lang="de-DE"/>
          </a:p>
        </p:txBody>
      </p:sp>
    </p:spTree>
    <p:extLst>
      <p:ext uri="{BB962C8B-B14F-4D97-AF65-F5344CB8AC3E}">
        <p14:creationId xmlns:p14="http://schemas.microsoft.com/office/powerpoint/2010/main" val="199642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Durch die Verwendung einer TSE wird das Ziel verfolgt, einmal vorgenommene Aufzeichnungen von Geschäftsvorfällen und sonstigen Vorgängen nicht mehr spurenfrei verändern zu können. Hierzu werden kryptographische Verfahren eingesetzt.</a:t>
            </a:r>
          </a:p>
          <a:p>
            <a:endParaRPr lang="de-DE" sz="1300" dirty="0"/>
          </a:p>
          <a:p>
            <a:r>
              <a:rPr lang="de-DE" sz="1300" dirty="0"/>
              <a:t>Wie das funktioniert, möchte ich Ihnen kurz einmal einführend darstellen.</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12</a:t>
            </a:fld>
            <a:endParaRPr lang="de-DE"/>
          </a:p>
        </p:txBody>
      </p:sp>
    </p:spTree>
    <p:extLst>
      <p:ext uri="{BB962C8B-B14F-4D97-AF65-F5344CB8AC3E}">
        <p14:creationId xmlns:p14="http://schemas.microsoft.com/office/powerpoint/2010/main" val="207404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pPr marL="241516" algn="just">
              <a:spcAft>
                <a:spcPts val="634"/>
              </a:spcAft>
            </a:pPr>
            <a:r>
              <a:rPr lang="de-DE" sz="1300" dirty="0">
                <a:latin typeface="Arial" panose="020B0604020202020204" pitchFamily="34" charset="0"/>
                <a:ea typeface="Calibri" panose="020F0502020204030204" pitchFamily="34" charset="0"/>
                <a:cs typeface="Times New Roman" panose="02020603050405020304" pitchFamily="18" charset="0"/>
              </a:rPr>
              <a:t>Die Absicherung erfolgt (vereinfacht) in folgenden Schritten:</a:t>
            </a:r>
          </a:p>
          <a:p>
            <a:pPr marL="362274" indent="-362274" algn="just">
              <a:buFont typeface="Arial" panose="020B0604020202020204" pitchFamily="34" charset="0"/>
              <a:buChar char="-"/>
            </a:pPr>
            <a:r>
              <a:rPr lang="de-DE" sz="1300" dirty="0">
                <a:latin typeface="Arial" panose="020B0604020202020204" pitchFamily="34" charset="0"/>
                <a:ea typeface="Calibri" panose="020F0502020204030204" pitchFamily="34" charset="0"/>
                <a:cs typeface="Times New Roman" panose="02020603050405020304" pitchFamily="18" charset="0"/>
              </a:rPr>
              <a:t>Das </a:t>
            </a:r>
            <a:r>
              <a:rPr lang="de-DE" sz="1300" dirty="0" err="1">
                <a:latin typeface="Arial" panose="020B0604020202020204" pitchFamily="34" charset="0"/>
                <a:ea typeface="Calibri" panose="020F0502020204030204" pitchFamily="34" charset="0"/>
                <a:cs typeface="Times New Roman" panose="02020603050405020304" pitchFamily="18" charset="0"/>
              </a:rPr>
              <a:t>eAS</a:t>
            </a:r>
            <a:r>
              <a:rPr lang="de-DE" sz="1300" dirty="0">
                <a:latin typeface="Arial" panose="020B0604020202020204" pitchFamily="34" charset="0"/>
                <a:ea typeface="Calibri" panose="020F0502020204030204" pitchFamily="34" charset="0"/>
                <a:cs typeface="Times New Roman" panose="02020603050405020304" pitchFamily="18" charset="0"/>
              </a:rPr>
              <a:t> meldet den Beginn eines Vorgangs an die TSE</a:t>
            </a:r>
          </a:p>
          <a:p>
            <a:pPr marL="362274" indent="-362274" algn="just">
              <a:buFont typeface="Arial" panose="020B0604020202020204" pitchFamily="34" charset="0"/>
              <a:buChar char="-"/>
            </a:pPr>
            <a:r>
              <a:rPr lang="de-DE" sz="1300" dirty="0">
                <a:latin typeface="Arial" panose="020B0604020202020204" pitchFamily="34" charset="0"/>
                <a:ea typeface="Calibri" panose="020F0502020204030204" pitchFamily="34" charset="0"/>
                <a:cs typeface="Times New Roman" panose="02020603050405020304" pitchFamily="18" charset="0"/>
              </a:rPr>
              <a:t>Die TSE gibt an das </a:t>
            </a:r>
            <a:r>
              <a:rPr lang="de-DE" sz="1300" dirty="0" err="1">
                <a:latin typeface="Arial" panose="020B0604020202020204" pitchFamily="34" charset="0"/>
                <a:ea typeface="Calibri" panose="020F0502020204030204" pitchFamily="34" charset="0"/>
                <a:cs typeface="Times New Roman" panose="02020603050405020304" pitchFamily="18" charset="0"/>
              </a:rPr>
              <a:t>eAS</a:t>
            </a:r>
            <a:r>
              <a:rPr lang="de-DE" sz="1300" dirty="0">
                <a:latin typeface="Arial" panose="020B0604020202020204" pitchFamily="34" charset="0"/>
                <a:ea typeface="Calibri" panose="020F0502020204030204" pitchFamily="34" charset="0"/>
                <a:cs typeface="Times New Roman" panose="02020603050405020304" pitchFamily="18" charset="0"/>
              </a:rPr>
              <a:t> Informationen zum Zeitpunkt des Vorgangsbeginns und die Transaktionsnummer zurück, signiert die Informationen unter Verwendung eines Signaturzählers und legt sie in einer Log-Nachricht ab.</a:t>
            </a:r>
          </a:p>
          <a:p>
            <a:pPr marL="362274" indent="-362274" algn="just">
              <a:buFont typeface="Arial" panose="020B0604020202020204" pitchFamily="34" charset="0"/>
              <a:buChar char="-"/>
            </a:pPr>
            <a:r>
              <a:rPr lang="de-DE" sz="1300" dirty="0">
                <a:latin typeface="Arial" panose="020B0604020202020204" pitchFamily="34" charset="0"/>
                <a:ea typeface="Calibri" panose="020F0502020204030204" pitchFamily="34" charset="0"/>
                <a:cs typeface="Times New Roman" panose="02020603050405020304" pitchFamily="18" charset="0"/>
              </a:rPr>
              <a:t>Das </a:t>
            </a:r>
            <a:r>
              <a:rPr lang="de-DE" sz="1300" dirty="0" err="1">
                <a:latin typeface="Arial" panose="020B0604020202020204" pitchFamily="34" charset="0"/>
                <a:ea typeface="Calibri" panose="020F0502020204030204" pitchFamily="34" charset="0"/>
                <a:cs typeface="Times New Roman" panose="02020603050405020304" pitchFamily="18" charset="0"/>
              </a:rPr>
              <a:t>eAS</a:t>
            </a:r>
            <a:r>
              <a:rPr lang="de-DE" sz="1300" dirty="0">
                <a:latin typeface="Arial" panose="020B0604020202020204" pitchFamily="34" charset="0"/>
                <a:ea typeface="Calibri" panose="020F0502020204030204" pitchFamily="34" charset="0"/>
                <a:cs typeface="Times New Roman" panose="02020603050405020304" pitchFamily="18" charset="0"/>
              </a:rPr>
              <a:t> ergänzt diese Informationen in einem weiteren Schritt um die Art und die Daten des Vorgangs</a:t>
            </a:r>
          </a:p>
          <a:p>
            <a:pPr marL="362274" indent="-362274" algn="just">
              <a:spcAft>
                <a:spcPts val="634"/>
              </a:spcAft>
              <a:buFont typeface="Arial" panose="020B0604020202020204" pitchFamily="34" charset="0"/>
              <a:buChar char="-"/>
            </a:pPr>
            <a:r>
              <a:rPr lang="de-DE" sz="1300" dirty="0">
                <a:latin typeface="Arial" panose="020B0604020202020204" pitchFamily="34" charset="0"/>
                <a:ea typeface="Calibri" panose="020F0502020204030204" pitchFamily="34" charset="0"/>
                <a:cs typeface="Times New Roman" panose="02020603050405020304" pitchFamily="18" charset="0"/>
              </a:rPr>
              <a:t>Die TSE signiert diese ergänzten Informationen und legt sie in einer weiteren Log-Nachricht mit der gleichen Transaktionsnummer und ab und gibt diese Informationen an das </a:t>
            </a:r>
            <a:r>
              <a:rPr lang="de-DE" sz="1300" dirty="0" err="1">
                <a:latin typeface="Arial" panose="020B0604020202020204" pitchFamily="34" charset="0"/>
                <a:ea typeface="Calibri" panose="020F0502020204030204" pitchFamily="34" charset="0"/>
                <a:cs typeface="Times New Roman" panose="02020603050405020304" pitchFamily="18" charset="0"/>
              </a:rPr>
              <a:t>eAS</a:t>
            </a:r>
            <a:endParaRPr lang="de-DE" sz="1300" dirty="0">
              <a:latin typeface="Arial" panose="020B0604020202020204" pitchFamily="34" charset="0"/>
              <a:ea typeface="Calibri" panose="020F0502020204030204" pitchFamily="34" charset="0"/>
              <a:cs typeface="Times New Roman" panose="02020603050405020304" pitchFamily="18" charset="0"/>
            </a:endParaRPr>
          </a:p>
          <a:p>
            <a:pPr marL="362274" indent="-362274" algn="just">
              <a:spcAft>
                <a:spcPts val="634"/>
              </a:spcAft>
              <a:buFont typeface="Arial" panose="020B0604020202020204" pitchFamily="34" charset="0"/>
              <a:buChar char="-"/>
            </a:pPr>
            <a:r>
              <a:rPr lang="de-DE" sz="1300" dirty="0">
                <a:latin typeface="Arial" panose="020B0604020202020204" pitchFamily="34" charset="0"/>
                <a:ea typeface="Calibri" panose="020F0502020204030204" pitchFamily="34" charset="0"/>
                <a:cs typeface="Times New Roman" panose="02020603050405020304" pitchFamily="18" charset="0"/>
              </a:rPr>
              <a:t>Das </a:t>
            </a:r>
            <a:r>
              <a:rPr lang="de-DE" sz="1300" dirty="0" err="1">
                <a:latin typeface="Arial" panose="020B0604020202020204" pitchFamily="34" charset="0"/>
                <a:ea typeface="Calibri" panose="020F0502020204030204" pitchFamily="34" charset="0"/>
                <a:cs typeface="Times New Roman" panose="02020603050405020304" pitchFamily="18" charset="0"/>
              </a:rPr>
              <a:t>eAS</a:t>
            </a:r>
            <a:r>
              <a:rPr lang="de-DE" sz="1300" dirty="0">
                <a:latin typeface="Arial" panose="020B0604020202020204" pitchFamily="34" charset="0"/>
                <a:ea typeface="Calibri" panose="020F0502020204030204" pitchFamily="34" charset="0"/>
                <a:cs typeface="Times New Roman" panose="02020603050405020304" pitchFamily="18" charset="0"/>
              </a:rPr>
              <a:t> druckt einen Beleg mit Sicherheitsmerkmalen (§ 6 </a:t>
            </a:r>
            <a:r>
              <a:rPr lang="de-DE" sz="1300" dirty="0" err="1">
                <a:latin typeface="Arial" panose="020B0604020202020204" pitchFamily="34" charset="0"/>
                <a:ea typeface="Calibri" panose="020F0502020204030204" pitchFamily="34" charset="0"/>
                <a:cs typeface="Times New Roman" panose="02020603050405020304" pitchFamily="18" charset="0"/>
              </a:rPr>
              <a:t>KassenSichV</a:t>
            </a:r>
            <a:r>
              <a:rPr lang="de-DE" sz="1300" dirty="0">
                <a:latin typeface="Arial" panose="020B0604020202020204" pitchFamily="34" charset="0"/>
                <a:ea typeface="Calibri" panose="020F0502020204030204" pitchFamily="34" charset="0"/>
                <a:cs typeface="Times New Roman" panose="02020603050405020304" pitchFamily="18" charset="0"/>
              </a:rPr>
              <a:t>) und dokumentiert dadurch die Absicherung des Geschäftsvorfalls oder sonstigen Vorgangs durch die TSE. </a:t>
            </a:r>
          </a:p>
          <a:p>
            <a:pPr marL="362274" indent="-362274" algn="just">
              <a:spcAft>
                <a:spcPts val="634"/>
              </a:spcAft>
              <a:buFont typeface="Arial" panose="020B0604020202020204" pitchFamily="34" charset="0"/>
              <a:buChar char="-"/>
            </a:pPr>
            <a:r>
              <a:rPr lang="de-DE" sz="1300" dirty="0">
                <a:latin typeface="Arial" panose="020B0604020202020204" pitchFamily="34" charset="0"/>
                <a:ea typeface="Calibri" panose="020F0502020204030204" pitchFamily="34" charset="0"/>
                <a:cs typeface="Times New Roman" panose="02020603050405020304" pitchFamily="18" charset="0"/>
              </a:rPr>
              <a:t>Anstelle des Drucks ist eine elektronische Belegausgabe an den Kunden möglich.</a:t>
            </a:r>
          </a:p>
          <a:p>
            <a:pPr marL="362274" indent="-362274" algn="just">
              <a:spcAft>
                <a:spcPts val="634"/>
              </a:spcAft>
              <a:buFont typeface="Arial" panose="020B0604020202020204" pitchFamily="34" charset="0"/>
              <a:buChar char="-"/>
            </a:pPr>
            <a:endParaRPr lang="de-DE" sz="1300" dirty="0">
              <a:latin typeface="Arial" panose="020B0604020202020204" pitchFamily="34" charset="0"/>
              <a:cs typeface="Times New Roman" panose="02020603050405020304" pitchFamily="18" charset="0"/>
            </a:endParaRPr>
          </a:p>
          <a:p>
            <a:pPr algn="just">
              <a:spcAft>
                <a:spcPts val="634"/>
              </a:spcAft>
            </a:pPr>
            <a:r>
              <a:rPr lang="de-DE" sz="1300" dirty="0"/>
              <a:t>Neben der Absicherung von Geschäftsvorfällen und sonstigen Vorgängen sichert die TSE auch die Einstellung der TSE (System-Logs) und bestimmte Ereignisse in der TSE (Audit-Logs) ab. Alle Log-Nachrichten können in einem TAR-File-Export (ähnlich einem ZIP-Archiv) exportiert werden.</a:t>
            </a:r>
          </a:p>
          <a:p>
            <a:pPr algn="just">
              <a:spcAft>
                <a:spcPts val="634"/>
              </a:spcAft>
            </a:pPr>
            <a:endParaRPr lang="de-DE" sz="1300" dirty="0"/>
          </a:p>
          <a:p>
            <a:pPr algn="just">
              <a:spcAft>
                <a:spcPts val="634"/>
              </a:spcAft>
            </a:pPr>
            <a:r>
              <a:rPr lang="de-DE" sz="1300" dirty="0"/>
              <a:t>Die an die TSE übergebenen Felder Art und Daten des Vorgangs (</a:t>
            </a:r>
            <a:r>
              <a:rPr lang="de-DE" sz="1300" dirty="0" err="1"/>
              <a:t>prosessType</a:t>
            </a:r>
            <a:r>
              <a:rPr lang="de-DE" sz="1300" dirty="0"/>
              <a:t> und </a:t>
            </a:r>
            <a:r>
              <a:rPr lang="de-DE" sz="1300" dirty="0" err="1"/>
              <a:t>processData</a:t>
            </a:r>
            <a:r>
              <a:rPr lang="de-DE" sz="1300" dirty="0"/>
              <a:t>) ermöglichen keine komplexe Darstellung in einer Struktur, die zur Abbildung steuerfachlicher Inhalte benötigt wird. Daher wurden wenige Felder als Sicherungsanker für die Absicherung definiert. Für den Kassenbeleg sind dies die Bruttobeträge je Steuersatz und die Zahlungen je Zahlungsart und Währung. </a:t>
            </a:r>
          </a:p>
          <a:p>
            <a:pPr algn="just">
              <a:spcAft>
                <a:spcPts val="634"/>
              </a:spcAft>
            </a:pPr>
            <a:endParaRPr lang="de-DE" sz="1300" dirty="0"/>
          </a:p>
          <a:p>
            <a:pPr algn="just">
              <a:spcAft>
                <a:spcPts val="634"/>
              </a:spcAft>
            </a:pPr>
            <a:r>
              <a:rPr lang="de-DE" sz="1300" dirty="0"/>
              <a:t>Zur Abbildung steuerfachlicher Inhalte wurde ergänzend zum TAR-File-Export aus der TSE die digitale Schnittstelle der Finanzverwaltung für Kassensysteme (</a:t>
            </a:r>
            <a:r>
              <a:rPr lang="de-DE" sz="1300" dirty="0" err="1"/>
              <a:t>DSFinV</a:t>
            </a:r>
            <a:r>
              <a:rPr lang="de-DE" sz="1300" dirty="0"/>
              <a:t>-K) definiert, die für den Export steuerlicher Aufzeichnungen aus dem </a:t>
            </a:r>
            <a:r>
              <a:rPr lang="de-DE" sz="1300" dirty="0" err="1"/>
              <a:t>eAS</a:t>
            </a:r>
            <a:r>
              <a:rPr lang="de-DE" sz="1300" dirty="0"/>
              <a:t> zu nutzen ist.</a:t>
            </a:r>
            <a:endParaRPr lang="en-US" dirty="0"/>
          </a:p>
        </p:txBody>
      </p:sp>
      <p:sp>
        <p:nvSpPr>
          <p:cNvPr id="4" name="Slide Number Placeholder 3"/>
          <p:cNvSpPr>
            <a:spLocks noGrp="1"/>
          </p:cNvSpPr>
          <p:nvPr>
            <p:ph type="sldNum" sz="quarter" idx="10"/>
          </p:nvPr>
        </p:nvSpPr>
        <p:spPr/>
        <p:txBody>
          <a:bodyPr/>
          <a:lstStyle/>
          <a:p>
            <a:fld id="{DEB6398D-5E16-41DF-9813-CB74FAB48516}" type="slidenum">
              <a:rPr lang="en-US" smtClean="0"/>
              <a:t>13</a:t>
            </a:fld>
            <a:endParaRPr lang="en-US"/>
          </a:p>
        </p:txBody>
      </p:sp>
    </p:spTree>
    <p:extLst>
      <p:ext uri="{BB962C8B-B14F-4D97-AF65-F5344CB8AC3E}">
        <p14:creationId xmlns:p14="http://schemas.microsoft.com/office/powerpoint/2010/main" val="295631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14</a:t>
            </a:fld>
            <a:endParaRPr lang="de-DE"/>
          </a:p>
        </p:txBody>
      </p:sp>
    </p:spTree>
    <p:extLst>
      <p:ext uri="{BB962C8B-B14F-4D97-AF65-F5344CB8AC3E}">
        <p14:creationId xmlns:p14="http://schemas.microsoft.com/office/powerpoint/2010/main" val="293953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wird</a:t>
            </a:r>
            <a:r>
              <a:rPr lang="de-DE" baseline="0" dirty="0" smtClean="0"/>
              <a:t> die Finanzverwaltung mittels </a:t>
            </a:r>
            <a:r>
              <a:rPr lang="de-DE" baseline="0" dirty="0" err="1" smtClean="0"/>
              <a:t>AmadeusVerify</a:t>
            </a:r>
            <a:r>
              <a:rPr lang="de-DE" baseline="0" dirty="0" smtClean="0"/>
              <a:t> machen?</a:t>
            </a:r>
          </a:p>
          <a:p>
            <a:endParaRPr lang="de-DE" baseline="0" dirty="0" smtClean="0"/>
          </a:p>
          <a:p>
            <a:r>
              <a:rPr lang="de-DE" baseline="0" dirty="0" smtClean="0"/>
              <a:t>zur </a:t>
            </a:r>
            <a:r>
              <a:rPr lang="de-DE" baseline="0" dirty="0" err="1" smtClean="0"/>
              <a:t>DSFinV</a:t>
            </a:r>
            <a:r>
              <a:rPr lang="de-DE" baseline="0" dirty="0" smtClean="0"/>
              <a:t>-K</a:t>
            </a:r>
          </a:p>
          <a:p>
            <a:endParaRPr lang="de-DE" baseline="0" dirty="0" smtClean="0"/>
          </a:p>
          <a:p>
            <a:r>
              <a:rPr lang="de-DE" dirty="0" smtClean="0"/>
              <a:t>Beteiligt waren 26 Unternehmen (Hersteller, Anwender) und Vertreter verschiedener Finanzbehörden des Bundes und der Länder und</a:t>
            </a:r>
            <a:r>
              <a:rPr lang="de-DE" baseline="0" dirty="0" smtClean="0"/>
              <a:t> </a:t>
            </a:r>
            <a:r>
              <a:rPr lang="de-DE" u="sng" baseline="0" dirty="0" smtClean="0"/>
              <a:t>der Deutsche Fachverband für Kassen- und Abrechnungstechnik (DFKA</a:t>
            </a:r>
            <a:r>
              <a:rPr lang="de-DE" baseline="0" dirty="0" smtClean="0"/>
              <a:t>)</a:t>
            </a:r>
            <a:r>
              <a:rPr lang="de-DE" dirty="0" smtClean="0"/>
              <a:t>.</a:t>
            </a:r>
          </a:p>
          <a:p>
            <a:endParaRPr lang="de-DE" dirty="0" smtClean="0"/>
          </a:p>
          <a:p>
            <a:r>
              <a:rPr lang="de-DE" dirty="0" smtClean="0"/>
              <a:t>Auch wenn es bei der Entwicklung</a:t>
            </a:r>
            <a:r>
              <a:rPr lang="de-DE" baseline="0" dirty="0" smtClean="0"/>
              <a:t> der Kassentaxonomie zunächst darum ging, kassenrelevante Vorgänge standardisiert darzustellen und eine automatisierte Weiterverarbeitung in der Buchführung und die Prüfung von Kassendaten unabhängig von § 146a AO zu vereinfachen bzw. zu ermöglichen, so war die Entwicklung der Taxonomie Grundlage für die </a:t>
            </a:r>
            <a:r>
              <a:rPr lang="de-DE" baseline="0" dirty="0" err="1" smtClean="0"/>
              <a:t>DSFinV</a:t>
            </a:r>
            <a:r>
              <a:rPr lang="de-DE" baseline="0" dirty="0" smtClean="0"/>
              <a:t>-K und entscheidend dafür, dass diese von Unternehmen und Verbänden als Standard akzeptiert wurden.</a:t>
            </a:r>
          </a:p>
          <a:p>
            <a:r>
              <a:rPr lang="de-DE" baseline="0" dirty="0" smtClean="0"/>
              <a:t>Diese Kooperation ist für mich eine Erfolgsgeschichte!</a:t>
            </a:r>
          </a:p>
          <a:p>
            <a:endParaRPr lang="de-DE" dirty="0" smtClean="0"/>
          </a:p>
          <a:p>
            <a:endParaRPr lang="de-DE" dirty="0" smtClean="0"/>
          </a:p>
          <a:p>
            <a:endParaRPr lang="de-DE" dirty="0" smtClean="0"/>
          </a:p>
          <a:p>
            <a:endParaRPr lang="de-DE" baseline="0" dirty="0" smtClean="0"/>
          </a:p>
        </p:txBody>
      </p:sp>
      <p:sp>
        <p:nvSpPr>
          <p:cNvPr id="4" name="Foliennummernplatzhalter 3"/>
          <p:cNvSpPr>
            <a:spLocks noGrp="1"/>
          </p:cNvSpPr>
          <p:nvPr>
            <p:ph type="sldNum" sz="quarter" idx="10"/>
          </p:nvPr>
        </p:nvSpPr>
        <p:spPr/>
        <p:txBody>
          <a:bodyPr/>
          <a:lstStyle/>
          <a:p>
            <a:fld id="{EE740B9D-0BE1-C24D-8CBF-A0B722E6B474}" type="slidenum">
              <a:rPr lang="de-DE" smtClean="0"/>
              <a:t>15</a:t>
            </a:fld>
            <a:endParaRPr lang="de-DE"/>
          </a:p>
        </p:txBody>
      </p:sp>
    </p:spTree>
    <p:extLst>
      <p:ext uri="{BB962C8B-B14F-4D97-AF65-F5344CB8AC3E}">
        <p14:creationId xmlns:p14="http://schemas.microsoft.com/office/powerpoint/2010/main" val="282662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Wie werden Belege eingelesen?</a:t>
            </a:r>
          </a:p>
          <a:p>
            <a:r>
              <a:rPr lang="de-DE" sz="1300" dirty="0"/>
              <a:t>Derzeit existieren zwei Formate, mit denen - auf freiwilliger Basis - prüfbare Belege erstellt werden können. Dies ist einerseits die Möglichkeit, einen QR-Code nach Anhang I (i) zur </a:t>
            </a:r>
            <a:r>
              <a:rPr lang="de-DE" sz="1300" dirty="0" err="1"/>
              <a:t>DSFinV</a:t>
            </a:r>
            <a:r>
              <a:rPr lang="de-DE" sz="1300" dirty="0"/>
              <a:t>-K auf den Beleg aufzudrucken. Bei der elektronischen Belegausgabe wird dies durch die Verwendung des vom Deutschen Fachverband für Kassen- und Abrechnungssystemtechnik im bargeld- und bargeldlosen Zahlungsverkehr e.V. (DFKA) am 14.04.2021 veröffentlichten „Elektronische Kassen-Beleg-Standard“ (</a:t>
            </a:r>
            <a:r>
              <a:rPr lang="de-DE" sz="1300" dirty="0" err="1"/>
              <a:t>EKaBS</a:t>
            </a:r>
            <a:r>
              <a:rPr lang="de-DE" sz="1300" dirty="0"/>
              <a:t>) ergänzt, der neben den lesbaren Informationen im PDF-Format auch die für die Überprüfung benötigten Daten enthält.</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16</a:t>
            </a:fld>
            <a:endParaRPr lang="de-DE"/>
          </a:p>
        </p:txBody>
      </p:sp>
    </p:spTree>
    <p:extLst>
      <p:ext uri="{BB962C8B-B14F-4D97-AF65-F5344CB8AC3E}">
        <p14:creationId xmlns:p14="http://schemas.microsoft.com/office/powerpoint/2010/main" val="297967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Nach Folie vorlesen:</a:t>
            </a:r>
          </a:p>
          <a:p>
            <a:r>
              <a:rPr lang="de-DE" sz="1300" dirty="0"/>
              <a:t>Eine spurenlose Unterdrückung des Geschäftsvorfalls ist danach ausgeschlossen. </a:t>
            </a:r>
          </a:p>
          <a:p>
            <a:endParaRPr lang="de-DE" sz="1300" dirty="0"/>
          </a:p>
          <a:p>
            <a:r>
              <a:rPr lang="de-DE" sz="1300" dirty="0"/>
              <a:t>Die Belegprüfung bietet zwar noch keinen Nachweis darüber, dass der Beleg über den Kassenabschluss in die Buchführung eingegangen ist. Aufgrund der Belegprüfung kann jedoch genauer abgewogen werden, bei welchen Steuerpflichtigen eine sowohl für die Finanzverwaltung als auch die Steuerpflichtigen aufwändigere Kassen-Nachschau mit Datenzugriff oder Außenprüfung mit Datenzugriff durchgeführt werden soll. </a:t>
            </a:r>
          </a:p>
          <a:p>
            <a:endParaRPr lang="de-DE" sz="1300" dirty="0"/>
          </a:p>
          <a:p>
            <a:r>
              <a:rPr lang="de-DE" sz="1300" dirty="0"/>
              <a:t>Die Belegprüfung kann anhand von Kontrollmaterial, nach Testkäufen oder selbst im Rahmen einer Kassen-Nachschau z.B. anhand der ausgedruckten und von Kunden nicht mitgenommenen Belege erfolgen.</a:t>
            </a:r>
          </a:p>
          <a:p>
            <a:endParaRPr lang="de-DE" sz="1300" dirty="0"/>
          </a:p>
          <a:p>
            <a:r>
              <a:rPr lang="de-DE" sz="1300" dirty="0"/>
              <a:t>Und dann bekommt die Belegausgabepflicht neben der Ausstattung der </a:t>
            </a:r>
            <a:r>
              <a:rPr lang="de-DE" sz="1300" dirty="0" err="1"/>
              <a:t>eASysteme</a:t>
            </a:r>
            <a:r>
              <a:rPr lang="de-DE" sz="1300" dirty="0"/>
              <a:t> mit einer TSE eine noch größere Bedeutung. Der Zahlungs- und Verbuchungs-Vorgang soll transparenter gemacht werden und quasi nicht mehr hinter der Ladentheke „verborgen“ stattfinden. Das Entdeckungsrisiko wird also signifikant erhöht.</a:t>
            </a:r>
          </a:p>
        </p:txBody>
      </p:sp>
      <p:sp>
        <p:nvSpPr>
          <p:cNvPr id="4" name="Foliennummernplatzhalter 3"/>
          <p:cNvSpPr>
            <a:spLocks noGrp="1"/>
          </p:cNvSpPr>
          <p:nvPr>
            <p:ph type="sldNum" sz="quarter" idx="10"/>
          </p:nvPr>
        </p:nvSpPr>
        <p:spPr/>
        <p:txBody>
          <a:bodyPr/>
          <a:lstStyle/>
          <a:p>
            <a:fld id="{EE740B9D-0BE1-C24D-8CBF-A0B722E6B474}" type="slidenum">
              <a:rPr lang="de-DE" smtClean="0"/>
              <a:t>17</a:t>
            </a:fld>
            <a:endParaRPr lang="de-DE"/>
          </a:p>
        </p:txBody>
      </p:sp>
    </p:spTree>
    <p:extLst>
      <p:ext uri="{BB962C8B-B14F-4D97-AF65-F5344CB8AC3E}">
        <p14:creationId xmlns:p14="http://schemas.microsoft.com/office/powerpoint/2010/main" val="292290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Die Prüfung außerhalb der Geschäftsräume möglich. </a:t>
            </a:r>
          </a:p>
          <a:p>
            <a:r>
              <a:rPr lang="de-DE" sz="1300" dirty="0"/>
              <a:t>Hat für die Steuerpflichtigen den Vorteil, dass der Geschäftsbetrieb nicht eingeschränkt werden muss und die Kunden von der Prüfung nichts mitbekommen.</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18</a:t>
            </a:fld>
            <a:endParaRPr lang="de-DE"/>
          </a:p>
        </p:txBody>
      </p:sp>
    </p:spTree>
    <p:extLst>
      <p:ext uri="{BB962C8B-B14F-4D97-AF65-F5344CB8AC3E}">
        <p14:creationId xmlns:p14="http://schemas.microsoft.com/office/powerpoint/2010/main" val="346074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3032">
              <a:defRPr/>
            </a:pPr>
            <a:r>
              <a:rPr lang="de-DE" sz="1300" dirty="0"/>
              <a:t>nicht nur ein Beleg wird geprüft, sondern ein definierter ZTR durch die </a:t>
            </a:r>
            <a:r>
              <a:rPr lang="de-DE" sz="1300" dirty="0" err="1"/>
              <a:t>FinVerw</a:t>
            </a:r>
            <a:r>
              <a:rPr lang="de-DE" sz="1300" dirty="0"/>
              <a:t>.</a:t>
            </a:r>
          </a:p>
          <a:p>
            <a:endParaRPr lang="de-DE" dirty="0" smtClean="0"/>
          </a:p>
          <a:p>
            <a:r>
              <a:rPr lang="de-DE" sz="1300" dirty="0"/>
              <a:t>Die Überprüfung des TAR-Exports ermöglicht eine vollumfängliche Überprüfung, ob die Integrität der Absicherung gegeben ist. </a:t>
            </a:r>
          </a:p>
          <a:p>
            <a:endParaRPr lang="de-DE" sz="1300" dirty="0"/>
          </a:p>
          <a:p>
            <a:r>
              <a:rPr lang="de-DE" sz="1300" dirty="0"/>
              <a:t>Aufgrund des nur begrenzten steuerlichen Datenumfangs ist jedoch  ein Rückschluss auf die nachgelagerte zutreffende Versteuerung über den Tagesabschluss aus dem </a:t>
            </a:r>
            <a:r>
              <a:rPr lang="de-DE" sz="1300" dirty="0" err="1"/>
              <a:t>eAS</a:t>
            </a:r>
            <a:r>
              <a:rPr lang="de-DE" sz="1300" dirty="0"/>
              <a:t> nur eingeschränkt möglich. Summarische Abgleiche wie z.B. ein Kassensturz werden auf der Datenbasis aber bereits ermöglicht, wobei zu prüfen ist, ob der Kassenanfangsbestand in den Daten enthalten ist oder aus dem Kassenbuch hinzuzurechnen ist.</a:t>
            </a:r>
          </a:p>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19</a:t>
            </a:fld>
            <a:endParaRPr lang="de-DE"/>
          </a:p>
        </p:txBody>
      </p:sp>
    </p:spTree>
    <p:extLst>
      <p:ext uri="{BB962C8B-B14F-4D97-AF65-F5344CB8AC3E}">
        <p14:creationId xmlns:p14="http://schemas.microsoft.com/office/powerpoint/2010/main" val="266253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Was gab es da:</a:t>
            </a:r>
          </a:p>
          <a:p>
            <a:r>
              <a:rPr lang="de-DE" sz="1300" b="1" dirty="0"/>
              <a:t>Manipulation mittels „</a:t>
            </a:r>
            <a:r>
              <a:rPr lang="de-DE" sz="1300" b="1" dirty="0" err="1"/>
              <a:t>Zapper</a:t>
            </a:r>
            <a:r>
              <a:rPr lang="de-DE" sz="1300" b="1" dirty="0"/>
              <a:t>“ und/oder „Phantomware“</a:t>
            </a:r>
          </a:p>
          <a:p>
            <a:r>
              <a:rPr lang="de-DE" sz="1300" dirty="0"/>
              <a:t>Schon bei der Installation der Hard- und Software beim Kunden wurde eine spezielle Programmdatei mit aufgespielt, mit deren Hilfe die über den Tag aufgezeichneten Umsätze am Abend nachträglich gemindert werden konnten. In der Kassensoftware war ein Manipulations-Tool integriert, welches vom Restaurantbesitzer durch Eingabe eines bestimmtes Codes oder USB-Sticks aktiviert werden konnte. Nur innerhalb eines zuvor bestimmten Zeitraumes (z.B. zwischen 22:00 Uhr und 2:00 Uhr) war es dann möglich, einzelne Ausgangsrechnungen zu löschen. Anschließend sorgte das Programm dafür, dass die durch die nachträgliche Löschung entstehenden Lücken im Journal wieder gefüllt wurden.</a:t>
            </a:r>
          </a:p>
          <a:p>
            <a:endParaRPr lang="de-DE" sz="1300" dirty="0"/>
          </a:p>
          <a:p>
            <a:r>
              <a:rPr lang="de-DE" sz="1300" b="1" dirty="0"/>
              <a:t>Nichteingabe von Geschäftsvorfällen:</a:t>
            </a:r>
          </a:p>
          <a:p>
            <a:endParaRPr lang="de-DE" sz="1300" b="1" dirty="0"/>
          </a:p>
          <a:p>
            <a:r>
              <a:rPr lang="de-DE" sz="1300" b="1" dirty="0"/>
              <a:t>Falscheingabe von Geschäftsvorfällen:</a:t>
            </a:r>
          </a:p>
          <a:p>
            <a:r>
              <a:rPr lang="de-DE" sz="1300" dirty="0"/>
              <a:t>Ein Kunde bestellt in einem Imbiss das Menü A für 7,90 €. In die elektronische Registrierkasse wird aber das Menü B für 3,90 € eingegeben.</a:t>
            </a:r>
            <a:endParaRPr lang="de-DE" sz="1300" b="1" dirty="0"/>
          </a:p>
          <a:p>
            <a:endParaRPr lang="de-DE" sz="1300" b="1" dirty="0"/>
          </a:p>
          <a:p>
            <a:r>
              <a:rPr lang="de-DE" sz="1300" b="1" dirty="0"/>
              <a:t>Führung von „Zweitkassen“:</a:t>
            </a:r>
            <a:r>
              <a:rPr lang="de-DE" sz="1300" dirty="0"/>
              <a:t> Auch durch die Eingabe und Aufzeichnung von Geschäftsvorfällen in Parallelsystemen oder vereinfacht gesagt in „</a:t>
            </a:r>
            <a:r>
              <a:rPr lang="de-DE" sz="1300" i="1" dirty="0"/>
              <a:t>Zweitkassen</a:t>
            </a:r>
            <a:r>
              <a:rPr lang="de-DE" sz="1300" dirty="0"/>
              <a:t>“ lassen sich Einnahmen am Fiskus vorbei erwirtschaften.</a:t>
            </a:r>
          </a:p>
          <a:p>
            <a:endParaRPr lang="de-DE" sz="1300" dirty="0"/>
          </a:p>
          <a:p>
            <a:r>
              <a:rPr lang="de-DE" sz="1300" b="1" dirty="0"/>
              <a:t>Nichteinbindung von mobilen, autarke Kassensystemen in das Gesamtsystem:</a:t>
            </a:r>
            <a:endParaRPr lang="de-DE" sz="1300" dirty="0"/>
          </a:p>
          <a:p>
            <a:endParaRPr lang="de-DE" sz="1300"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a:t>
            </a:fld>
            <a:endParaRPr lang="de-DE"/>
          </a:p>
        </p:txBody>
      </p:sp>
    </p:spTree>
    <p:extLst>
      <p:ext uri="{BB962C8B-B14F-4D97-AF65-F5344CB8AC3E}">
        <p14:creationId xmlns:p14="http://schemas.microsoft.com/office/powerpoint/2010/main" val="60698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3032">
              <a:defRPr/>
            </a:pPr>
            <a:r>
              <a:rPr lang="de-DE" sz="1300" dirty="0"/>
              <a:t>nicht nur ein Beleg wird geprüft, sondern ein definierter ZTR</a:t>
            </a:r>
          </a:p>
          <a:p>
            <a:pPr defTabSz="483032">
              <a:defRPr/>
            </a:pPr>
            <a:endParaRPr lang="de-DE" sz="1300" dirty="0"/>
          </a:p>
          <a:p>
            <a:pPr defTabSz="483032">
              <a:defRPr/>
            </a:pPr>
            <a:endParaRPr lang="de-DE" sz="1300" dirty="0"/>
          </a:p>
          <a:p>
            <a:pPr defTabSz="483032">
              <a:defRPr/>
            </a:pPr>
            <a:endParaRPr lang="de-DE" sz="1300" dirty="0"/>
          </a:p>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20</a:t>
            </a:fld>
            <a:endParaRPr lang="de-DE"/>
          </a:p>
        </p:txBody>
      </p:sp>
    </p:spTree>
    <p:extLst>
      <p:ext uri="{BB962C8B-B14F-4D97-AF65-F5344CB8AC3E}">
        <p14:creationId xmlns:p14="http://schemas.microsoft.com/office/powerpoint/2010/main" val="335805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a:t>
            </a:r>
            <a:r>
              <a:rPr lang="de-DE" baseline="0" dirty="0" smtClean="0"/>
              <a:t> den redlichen Steuerpflichtigen ist dies ein echter Vorteil.</a:t>
            </a:r>
          </a:p>
          <a:p>
            <a:r>
              <a:rPr lang="de-DE" baseline="0" dirty="0" smtClean="0"/>
              <a:t>Er wird durch die TSE sicher nicht mehr so häufig in eine Situation kommen, in der eine Schätzung droht.</a:t>
            </a:r>
            <a:endParaRPr lang="de-DE" dirty="0" smtClean="0"/>
          </a:p>
          <a:p>
            <a:endParaRPr lang="de-DE" dirty="0" smtClean="0"/>
          </a:p>
          <a:p>
            <a:r>
              <a:rPr lang="de-DE" dirty="0" smtClean="0"/>
              <a:t>ggf. vorlesen:</a:t>
            </a:r>
          </a:p>
          <a:p>
            <a:endParaRPr lang="de-DE" dirty="0" smtClean="0"/>
          </a:p>
          <a:p>
            <a:pPr defTabSz="483032">
              <a:defRPr/>
            </a:pPr>
            <a:r>
              <a:rPr lang="de-DE" dirty="0" smtClean="0"/>
              <a:t>Bspw.</a:t>
            </a:r>
            <a:r>
              <a:rPr lang="de-DE" baseline="0" dirty="0" smtClean="0"/>
              <a:t> am Ende der Folie für weitere steuerliche Prüfung:</a:t>
            </a:r>
          </a:p>
          <a:p>
            <a:pPr defTabSz="483032">
              <a:defRPr/>
            </a:pPr>
            <a:endParaRPr lang="de-DE" baseline="0" dirty="0" smtClean="0"/>
          </a:p>
          <a:p>
            <a:pPr marL="181137" indent="-181137" defTabSz="483032">
              <a:buFont typeface="Arial" panose="020B0604020202020204" pitchFamily="34" charset="0"/>
              <a:buChar char="•"/>
              <a:defRPr/>
            </a:pPr>
            <a:r>
              <a:rPr lang="de-DE" u="sng" baseline="0" dirty="0" err="1" smtClean="0"/>
              <a:t>next</a:t>
            </a:r>
            <a:r>
              <a:rPr lang="de-DE" u="sng" baseline="0" dirty="0" smtClean="0"/>
              <a:t> </a:t>
            </a:r>
            <a:r>
              <a:rPr lang="de-DE" u="sng" baseline="0" dirty="0" err="1" smtClean="0"/>
              <a:t>Step</a:t>
            </a:r>
            <a:r>
              <a:rPr lang="de-DE" u="sng" baseline="0" dirty="0" smtClean="0"/>
              <a:t> 1: Abgleich Einzeldaten mit Finanzberichtsdaten</a:t>
            </a:r>
            <a:r>
              <a:rPr lang="de-DE" baseline="0" dirty="0" smtClean="0"/>
              <a:t> </a:t>
            </a:r>
            <a:br>
              <a:rPr lang="de-DE" baseline="0" dirty="0" smtClean="0"/>
            </a:br>
            <a:r>
              <a:rPr lang="de-DE" baseline="0" dirty="0" smtClean="0"/>
              <a:t>Nur die Einzeldaten sind abgesichert, nicht die Finanzberichtsdaten (Tagessummen).</a:t>
            </a:r>
            <a:br>
              <a:rPr lang="de-DE" baseline="0" dirty="0" smtClean="0"/>
            </a:br>
            <a:r>
              <a:rPr lang="de-DE" baseline="0" dirty="0" smtClean="0"/>
              <a:t>Daher kann ein Abgleich in IDEA notwendig sein, ob die gesicherten Einzeldaten aufsummiert den Finanzberichtsdaten entsprechen.</a:t>
            </a:r>
          </a:p>
          <a:p>
            <a:pPr marL="181137" indent="-181137" defTabSz="483032">
              <a:buFont typeface="Arial" panose="020B0604020202020204" pitchFamily="34" charset="0"/>
              <a:buChar char="•"/>
              <a:defRPr/>
            </a:pPr>
            <a:r>
              <a:rPr lang="de-DE" u="sng" baseline="0" dirty="0" err="1" smtClean="0"/>
              <a:t>next</a:t>
            </a:r>
            <a:r>
              <a:rPr lang="de-DE" u="sng" baseline="0" dirty="0" smtClean="0"/>
              <a:t> </a:t>
            </a:r>
            <a:r>
              <a:rPr lang="de-DE" u="sng" baseline="0" dirty="0" err="1" smtClean="0"/>
              <a:t>Step</a:t>
            </a:r>
            <a:r>
              <a:rPr lang="de-DE" u="sng" baseline="0" dirty="0" smtClean="0"/>
              <a:t> 2: </a:t>
            </a:r>
            <a:r>
              <a:rPr lang="de-DE" u="sng" baseline="0" dirty="0" err="1" smtClean="0"/>
              <a:t>Ableich</a:t>
            </a:r>
            <a:r>
              <a:rPr lang="de-DE" u="sng" baseline="0" dirty="0" smtClean="0"/>
              <a:t> mit der </a:t>
            </a:r>
            <a:r>
              <a:rPr lang="de-DE" u="sng" baseline="0" dirty="0" err="1" smtClean="0"/>
              <a:t>FiBu</a:t>
            </a:r>
            <a:r>
              <a:rPr lang="de-DE" u="sng" baseline="0" dirty="0" smtClean="0"/>
              <a:t/>
            </a:r>
            <a:br>
              <a:rPr lang="de-DE" u="sng" baseline="0" dirty="0" smtClean="0"/>
            </a:br>
            <a:r>
              <a:rPr lang="de-DE" baseline="0" dirty="0" smtClean="0"/>
              <a:t>Entsprechen die Finanzberichtsdaten den Daten in der </a:t>
            </a:r>
            <a:r>
              <a:rPr lang="de-DE" baseline="0" dirty="0" err="1" smtClean="0"/>
              <a:t>FiBu</a:t>
            </a:r>
            <a:r>
              <a:rPr lang="de-DE" baseline="0" dirty="0" smtClean="0"/>
              <a:t>?</a:t>
            </a:r>
          </a:p>
          <a:p>
            <a:pPr marL="181137" indent="-181137" defTabSz="483032">
              <a:buFont typeface="Arial" panose="020B0604020202020204" pitchFamily="34" charset="0"/>
              <a:buChar char="•"/>
              <a:defRPr/>
            </a:pPr>
            <a:r>
              <a:rPr lang="de-DE" u="sng" baseline="0" dirty="0" err="1" smtClean="0"/>
              <a:t>next</a:t>
            </a:r>
            <a:r>
              <a:rPr lang="de-DE" u="sng" baseline="0" dirty="0" smtClean="0"/>
              <a:t> </a:t>
            </a:r>
            <a:r>
              <a:rPr lang="de-DE" u="sng" baseline="0" dirty="0" err="1" smtClean="0"/>
              <a:t>Step</a:t>
            </a:r>
            <a:r>
              <a:rPr lang="de-DE" u="sng" baseline="0" dirty="0" smtClean="0"/>
              <a:t> 3: Abgleich mit Meldungen nach § 146a Abs. 4 AO</a:t>
            </a:r>
            <a:br>
              <a:rPr lang="de-DE" u="sng" baseline="0" dirty="0" smtClean="0"/>
            </a:br>
            <a:r>
              <a:rPr lang="de-DE" baseline="0" dirty="0" smtClean="0"/>
              <a:t>Sind sämtliche TSE, die gemeldet worden sind, auch im Rahmen der Prüfung vorgelegt worden?</a:t>
            </a:r>
          </a:p>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21</a:t>
            </a:fld>
            <a:endParaRPr lang="de-DE"/>
          </a:p>
        </p:txBody>
      </p:sp>
    </p:spTree>
    <p:extLst>
      <p:ext uri="{BB962C8B-B14F-4D97-AF65-F5344CB8AC3E}">
        <p14:creationId xmlns:p14="http://schemas.microsoft.com/office/powerpoint/2010/main" val="297859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3032"/>
            <a:r>
              <a:rPr lang="de-DE" dirty="0" smtClean="0"/>
              <a:t>Hier ist einem Kassenhersteller tatsächlich</a:t>
            </a:r>
            <a:r>
              <a:rPr lang="de-DE" baseline="0" dirty="0" smtClean="0"/>
              <a:t> </a:t>
            </a:r>
            <a:r>
              <a:rPr lang="de-DE" dirty="0" smtClean="0"/>
              <a:t>bei der Programmierung der Prozessdaten ein Fehler unterlaufen ist, so dass Daten in der TSE falsch abgesichert wurden</a:t>
            </a:r>
            <a:r>
              <a:rPr lang="de-DE" baseline="0" dirty="0" smtClean="0"/>
              <a:t> und QR Codes nicht von AmadeusVerify verarbeitet und Inhalte angezeigt werden können</a:t>
            </a:r>
            <a:r>
              <a:rPr lang="de-DE" dirty="0" smtClean="0"/>
              <a:t>.</a:t>
            </a:r>
          </a:p>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22</a:t>
            </a:fld>
            <a:endParaRPr lang="de-DE"/>
          </a:p>
        </p:txBody>
      </p:sp>
    </p:spTree>
    <p:extLst>
      <p:ext uri="{BB962C8B-B14F-4D97-AF65-F5344CB8AC3E}">
        <p14:creationId xmlns:p14="http://schemas.microsoft.com/office/powerpoint/2010/main" val="815431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23</a:t>
            </a:fld>
            <a:endParaRPr lang="de-DE"/>
          </a:p>
        </p:txBody>
      </p:sp>
    </p:spTree>
    <p:extLst>
      <p:ext uri="{BB962C8B-B14F-4D97-AF65-F5344CB8AC3E}">
        <p14:creationId xmlns:p14="http://schemas.microsoft.com/office/powerpoint/2010/main" val="207009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740B9D-0BE1-C24D-8CBF-A0B722E6B474}" type="slidenum">
              <a:rPr lang="de-DE" smtClean="0"/>
              <a:t>24</a:t>
            </a:fld>
            <a:endParaRPr lang="de-DE"/>
          </a:p>
        </p:txBody>
      </p:sp>
    </p:spTree>
    <p:extLst>
      <p:ext uri="{BB962C8B-B14F-4D97-AF65-F5344CB8AC3E}">
        <p14:creationId xmlns:p14="http://schemas.microsoft.com/office/powerpoint/2010/main" val="147630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strategischer</a:t>
            </a:r>
            <a:r>
              <a:rPr lang="de-DE" baseline="0" dirty="0" smtClean="0"/>
              <a:t> Vorteil:</a:t>
            </a:r>
          </a:p>
          <a:p>
            <a:pPr marL="181137" indent="-181137">
              <a:buFont typeface="Arial" panose="020B0604020202020204" pitchFamily="34" charset="0"/>
              <a:buChar char="•"/>
            </a:pPr>
            <a:r>
              <a:rPr lang="de-DE" baseline="0" dirty="0" smtClean="0"/>
              <a:t>unangekündigt</a:t>
            </a:r>
          </a:p>
          <a:p>
            <a:pPr marL="181137" indent="-181137">
              <a:buFont typeface="Arial" panose="020B0604020202020204" pitchFamily="34" charset="0"/>
              <a:buChar char="•"/>
            </a:pPr>
            <a:r>
              <a:rPr lang="de-DE" baseline="0" dirty="0" smtClean="0"/>
              <a:t>ermöglicht eine treffsichere Fallauswahl</a:t>
            </a:r>
          </a:p>
          <a:p>
            <a:pPr marL="181137" indent="-181137">
              <a:buFont typeface="Arial" panose="020B0604020202020204" pitchFamily="34" charset="0"/>
              <a:buChar char="•"/>
            </a:pPr>
            <a:r>
              <a:rPr lang="de-DE" baseline="0" dirty="0" smtClean="0"/>
              <a:t>Kombiniert mit Verifikationsmaßnahmen mittels AmadeusVerify nicht zeitintensiv</a:t>
            </a:r>
          </a:p>
          <a:p>
            <a:pPr marL="181137" indent="-181137">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25</a:t>
            </a:fld>
            <a:endParaRPr lang="de-DE"/>
          </a:p>
        </p:txBody>
      </p:sp>
    </p:spTree>
    <p:extLst>
      <p:ext uri="{BB962C8B-B14F-4D97-AF65-F5344CB8AC3E}">
        <p14:creationId xmlns:p14="http://schemas.microsoft.com/office/powerpoint/2010/main" val="222380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wäre die Ergänzung bzgl. der Belegausgabe wünschenswert.</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26</a:t>
            </a:fld>
            <a:endParaRPr lang="de-DE"/>
          </a:p>
        </p:txBody>
      </p:sp>
    </p:spTree>
    <p:extLst>
      <p:ext uri="{BB962C8B-B14F-4D97-AF65-F5344CB8AC3E}">
        <p14:creationId xmlns:p14="http://schemas.microsoft.com/office/powerpoint/2010/main" val="368136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a:t>
            </a:r>
            <a:r>
              <a:rPr lang="de-DE" baseline="0" dirty="0" smtClean="0"/>
              <a:t> dem Referentenentwurf</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27</a:t>
            </a:fld>
            <a:endParaRPr lang="de-DE"/>
          </a:p>
        </p:txBody>
      </p:sp>
    </p:spTree>
    <p:extLst>
      <p:ext uri="{BB962C8B-B14F-4D97-AF65-F5344CB8AC3E}">
        <p14:creationId xmlns:p14="http://schemas.microsoft.com/office/powerpoint/2010/main" val="3230182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28</a:t>
            </a:fld>
            <a:endParaRPr lang="de-DE"/>
          </a:p>
        </p:txBody>
      </p:sp>
    </p:spTree>
    <p:extLst>
      <p:ext uri="{BB962C8B-B14F-4D97-AF65-F5344CB8AC3E}">
        <p14:creationId xmlns:p14="http://schemas.microsoft.com/office/powerpoint/2010/main" val="2822650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740B9D-0BE1-C24D-8CBF-A0B722E6B474}" type="slidenum">
              <a:rPr lang="de-DE" smtClean="0"/>
              <a:t>29</a:t>
            </a:fld>
            <a:endParaRPr lang="de-DE"/>
          </a:p>
        </p:txBody>
      </p:sp>
    </p:spTree>
    <p:extLst>
      <p:ext uri="{BB962C8B-B14F-4D97-AF65-F5344CB8AC3E}">
        <p14:creationId xmlns:p14="http://schemas.microsoft.com/office/powerpoint/2010/main" val="128894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740B9D-0BE1-C24D-8CBF-A0B722E6B474}" type="slidenum">
              <a:rPr lang="de-DE" smtClean="0"/>
              <a:t>3</a:t>
            </a:fld>
            <a:endParaRPr lang="de-DE"/>
          </a:p>
        </p:txBody>
      </p:sp>
    </p:spTree>
    <p:extLst>
      <p:ext uri="{BB962C8B-B14F-4D97-AF65-F5344CB8AC3E}">
        <p14:creationId xmlns:p14="http://schemas.microsoft.com/office/powerpoint/2010/main" val="77851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740B9D-0BE1-C24D-8CBF-A0B722E6B474}" type="slidenum">
              <a:rPr lang="de-DE" smtClean="0"/>
              <a:t>4</a:t>
            </a:fld>
            <a:endParaRPr lang="de-DE"/>
          </a:p>
        </p:txBody>
      </p:sp>
    </p:spTree>
    <p:extLst>
      <p:ext uri="{BB962C8B-B14F-4D97-AF65-F5344CB8AC3E}">
        <p14:creationId xmlns:p14="http://schemas.microsoft.com/office/powerpoint/2010/main" val="3698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740B9D-0BE1-C24D-8CBF-A0B722E6B474}" type="slidenum">
              <a:rPr lang="de-DE" smtClean="0"/>
              <a:t>5</a:t>
            </a:fld>
            <a:endParaRPr lang="de-DE"/>
          </a:p>
        </p:txBody>
      </p:sp>
    </p:spTree>
    <p:extLst>
      <p:ext uri="{BB962C8B-B14F-4D97-AF65-F5344CB8AC3E}">
        <p14:creationId xmlns:p14="http://schemas.microsoft.com/office/powerpoint/2010/main" val="90662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sz="1300" b="1" dirty="0"/>
              <a:t>Kassen- und Parkscheinautomaten der Parkraumbewirtschaftung</a:t>
            </a:r>
            <a:r>
              <a:rPr lang="de-DE" sz="1300" dirty="0"/>
              <a:t>?</a:t>
            </a:r>
          </a:p>
          <a:p>
            <a:pPr marL="1147201" lvl="2" indent="-181137">
              <a:buFont typeface="Arial" panose="020B0604020202020204" pitchFamily="34" charset="0"/>
              <a:buChar char="•"/>
            </a:pPr>
            <a:r>
              <a:rPr lang="de-DE" sz="1300" dirty="0"/>
              <a:t>sind genauso manipulierbar wie andere elektronische oder computergestützte Kassensysteme</a:t>
            </a:r>
          </a:p>
          <a:p>
            <a:pPr marL="1147201" lvl="2" indent="-181137">
              <a:buFont typeface="Arial" panose="020B0604020202020204" pitchFamily="34" charset="0"/>
              <a:buChar char="•"/>
            </a:pPr>
            <a:r>
              <a:rPr lang="de-DE" sz="1300" dirty="0"/>
              <a:t>Parkhäuser – vor allem im urbanen Raum – erzielen je nach Lage täglich tausende bis zehntausende Euro an Einnahmen.</a:t>
            </a:r>
          </a:p>
          <a:p>
            <a:pPr marL="1147201" lvl="2" indent="-181137">
              <a:buFont typeface="Arial" panose="020B0604020202020204" pitchFamily="34" charset="0"/>
              <a:buChar char="•"/>
            </a:pPr>
            <a:r>
              <a:rPr lang="de-DE" sz="1300" dirty="0"/>
              <a:t>Hier muss man sich fragen, warum man zumindest nicht privatwirtschaftlich betriebene Parkraumbewirtschaftung im Anwendungsbereich gelassen hat.</a:t>
            </a:r>
          </a:p>
          <a:p>
            <a:endParaRPr lang="de-DE" dirty="0" smtClean="0"/>
          </a:p>
          <a:p>
            <a:pPr lvl="1"/>
            <a:r>
              <a:rPr lang="de-DE" sz="1300" b="1" dirty="0"/>
              <a:t>Geld- und Warenspielgeräte?</a:t>
            </a:r>
            <a:endParaRPr lang="de-DE" sz="1300" dirty="0"/>
          </a:p>
          <a:p>
            <a:pPr marL="1147201" lvl="2" indent="-181137">
              <a:buFont typeface="Arial" panose="020B0604020202020204" pitchFamily="34" charset="0"/>
              <a:buChar char="•"/>
            </a:pPr>
            <a:r>
              <a:rPr lang="de-DE" sz="1300" dirty="0"/>
              <a:t>Ich kann nicht verstehen, wie diese Geräte es in den Ausnahmekatalog geschafft haben.</a:t>
            </a:r>
          </a:p>
          <a:p>
            <a:pPr marL="1147201" lvl="2" indent="-181137">
              <a:buFont typeface="Arial" panose="020B0604020202020204" pitchFamily="34" charset="0"/>
              <a:buChar char="•"/>
            </a:pPr>
            <a:r>
              <a:rPr lang="de-DE" sz="1300" dirty="0"/>
              <a:t>Ich korrigiere, ich kann mir zwar ziemlich genau vorstellen, wie es diese Geräte in den Aufnahmekatalog geschafft, aber aus einer steuerfachlichen und an Belastungs- und Rechtssetzungsgleichheit ausgerichteten Sichtweise, ist die Aufnahme für mich sagen wir mal ... nicht zwingend bis überraschend.</a:t>
            </a:r>
          </a:p>
          <a:p>
            <a:pPr marL="1147201" lvl="2" indent="-181137">
              <a:buFont typeface="Arial" panose="020B0604020202020204" pitchFamily="34" charset="0"/>
              <a:buChar char="•"/>
            </a:pPr>
            <a:r>
              <a:rPr lang="de-DE" sz="1300" dirty="0"/>
              <a:t>Ich kann aufgrund von Prüfungserfahrungen jedenfalls sehr deutlich ein Steuerausfallrisiko bei den Aufstellern und Betreibern von Geld- und Glücksspielgeräten erkennen. </a:t>
            </a:r>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6</a:t>
            </a:fld>
            <a:endParaRPr lang="de-DE"/>
          </a:p>
        </p:txBody>
      </p:sp>
    </p:spTree>
    <p:extLst>
      <p:ext uri="{BB962C8B-B14F-4D97-AF65-F5344CB8AC3E}">
        <p14:creationId xmlns:p14="http://schemas.microsoft.com/office/powerpoint/2010/main" val="426145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7</a:t>
            </a:fld>
            <a:endParaRPr lang="de-DE"/>
          </a:p>
        </p:txBody>
      </p:sp>
    </p:spTree>
    <p:extLst>
      <p:ext uri="{BB962C8B-B14F-4D97-AF65-F5344CB8AC3E}">
        <p14:creationId xmlns:p14="http://schemas.microsoft.com/office/powerpoint/2010/main" val="254570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740B9D-0BE1-C24D-8CBF-A0B722E6B474}" type="slidenum">
              <a:rPr lang="de-DE" smtClean="0"/>
              <a:t>8</a:t>
            </a:fld>
            <a:endParaRPr lang="de-DE"/>
          </a:p>
        </p:txBody>
      </p:sp>
    </p:spTree>
    <p:extLst>
      <p:ext uri="{BB962C8B-B14F-4D97-AF65-F5344CB8AC3E}">
        <p14:creationId xmlns:p14="http://schemas.microsoft.com/office/powerpoint/2010/main" val="11728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3032"/>
            <a:r>
              <a:rPr lang="de-DE" sz="1300" dirty="0"/>
              <a:t>Der Zahlungs- und Verbuchungs-Vorgang soll transparenter gemacht werden und quasi nicht mehr hinter der Ladentheke „verborgen“ stattfinden. Das Entdeckungsrisiko wird also signifikant erhöht.</a:t>
            </a:r>
          </a:p>
          <a:p>
            <a:pPr defTabSz="483032"/>
            <a:endParaRPr lang="de-DE" sz="1300" dirty="0"/>
          </a:p>
          <a:p>
            <a:pPr marL="301895" indent="-301895">
              <a:buFont typeface="Wingdings" panose="05000000000000000000" pitchFamily="2" charset="2"/>
              <a:buChar char="§"/>
            </a:pPr>
            <a:r>
              <a:rPr lang="de-DE" dirty="0" smtClean="0"/>
              <a:t>bloße Erschwernisse im Betriebsablauf rechtfertigen nicht die Annahme einer sachlichen Härte </a:t>
            </a:r>
            <a:r>
              <a:rPr lang="de-DE" dirty="0" err="1" smtClean="0"/>
              <a:t>i.S.d</a:t>
            </a:r>
            <a:r>
              <a:rPr lang="de-DE" dirty="0" smtClean="0"/>
              <a:t>. § 148 AO</a:t>
            </a:r>
          </a:p>
          <a:p>
            <a:pPr marL="301895" indent="-301895">
              <a:buFont typeface="Wingdings" panose="05000000000000000000" pitchFamily="2" charset="2"/>
              <a:buChar char="§"/>
            </a:pPr>
            <a:r>
              <a:rPr lang="de-DE" dirty="0" smtClean="0"/>
              <a:t>Die Verwendung eines modernen Aufzeichnungssystems mit Kassenfunktion führt regelmäßig nicht zu einer Verlängerung der betrieblichen Abläufe:</a:t>
            </a:r>
          </a:p>
          <a:p>
            <a:pPr lvl="1">
              <a:buFont typeface="Wingdings" panose="05000000000000000000" pitchFamily="2" charset="2"/>
              <a:buChar char="Ø"/>
            </a:pPr>
            <a:r>
              <a:rPr lang="de-DE" dirty="0" smtClean="0"/>
              <a:t>Ein Beleg kann wie oder gleichzeitig neben dem Wechselgeld zur Verfügung gestellt und überreicht werden</a:t>
            </a:r>
          </a:p>
          <a:p>
            <a:pPr lvl="1">
              <a:buFont typeface="Wingdings" panose="05000000000000000000" pitchFamily="2" charset="2"/>
              <a:buChar char="Ø"/>
            </a:pPr>
            <a:r>
              <a:rPr lang="de-DE" dirty="0" smtClean="0"/>
              <a:t>Die Erstellung des Belegs ist zwingend, nicht aber die Mitnahme durch den Kunden</a:t>
            </a:r>
          </a:p>
          <a:p>
            <a:pPr lvl="1">
              <a:buFont typeface="Wingdings" panose="05000000000000000000" pitchFamily="2" charset="2"/>
              <a:buChar char="Ø"/>
            </a:pPr>
            <a:r>
              <a:rPr lang="de-DE" dirty="0" smtClean="0"/>
              <a:t>Ein Angebot zur Entgegennahme reicht aus, wenn der Beleg zuvor erstellt und / oder ausgedruckt wurde</a:t>
            </a:r>
          </a:p>
          <a:p>
            <a:pPr marL="483032" lvl="1" defTabSz="483032">
              <a:buFont typeface="Wingdings" panose="05000000000000000000" pitchFamily="2" charset="2"/>
              <a:buChar char="Ø"/>
            </a:pPr>
            <a:r>
              <a:rPr lang="de-DE" dirty="0" smtClean="0"/>
              <a:t>Beleg kann nach den Ausführungen im AEAO zu § 146a Punkt 6 ff </a:t>
            </a:r>
            <a:r>
              <a:rPr lang="de-DE" u="sng" dirty="0" smtClean="0"/>
              <a:t>auch</a:t>
            </a:r>
            <a:r>
              <a:rPr lang="de-DE" dirty="0" smtClean="0"/>
              <a:t>       </a:t>
            </a:r>
            <a:r>
              <a:rPr lang="de-DE" u="sng" dirty="0" smtClean="0"/>
              <a:t>elektronisch</a:t>
            </a:r>
            <a:r>
              <a:rPr lang="de-DE" dirty="0" smtClean="0"/>
              <a:t> in einem standardisierten Datenformat zur Verfügung gestellt werden</a:t>
            </a:r>
          </a:p>
          <a:p>
            <a:pPr lvl="1">
              <a:buFont typeface="Wingdings" panose="05000000000000000000" pitchFamily="2" charset="2"/>
              <a:buChar char="Ø"/>
            </a:pPr>
            <a:endParaRPr lang="de-DE" dirty="0" smtClean="0"/>
          </a:p>
          <a:p>
            <a:pPr defTabSz="483032"/>
            <a:endParaRPr lang="de-DE" sz="1300" dirty="0"/>
          </a:p>
          <a:p>
            <a:endParaRPr lang="de-DE" dirty="0" smtClean="0"/>
          </a:p>
        </p:txBody>
      </p:sp>
      <p:sp>
        <p:nvSpPr>
          <p:cNvPr id="4" name="Foliennummernplatzhalter 3"/>
          <p:cNvSpPr>
            <a:spLocks noGrp="1"/>
          </p:cNvSpPr>
          <p:nvPr>
            <p:ph type="sldNum" sz="quarter" idx="10"/>
          </p:nvPr>
        </p:nvSpPr>
        <p:spPr/>
        <p:txBody>
          <a:bodyPr/>
          <a:lstStyle/>
          <a:p>
            <a:fld id="{EE740B9D-0BE1-C24D-8CBF-A0B722E6B474}" type="slidenum">
              <a:rPr lang="de-DE" smtClean="0"/>
              <a:t>9</a:t>
            </a:fld>
            <a:endParaRPr lang="de-DE"/>
          </a:p>
        </p:txBody>
      </p:sp>
    </p:spTree>
    <p:extLst>
      <p:ext uri="{BB962C8B-B14F-4D97-AF65-F5344CB8AC3E}">
        <p14:creationId xmlns:p14="http://schemas.microsoft.com/office/powerpoint/2010/main" val="3891405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2000"/>
            <a:ext cx="9144000" cy="4178808"/>
          </a:xfrm>
          <a:prstGeom prst="rect">
            <a:avLst/>
          </a:prstGeom>
        </p:spPr>
      </p:pic>
      <p:sp>
        <p:nvSpPr>
          <p:cNvPr id="2" name="Titel 1"/>
          <p:cNvSpPr>
            <a:spLocks noGrp="1"/>
          </p:cNvSpPr>
          <p:nvPr>
            <p:ph type="ctrTitle" hasCustomPrompt="1"/>
          </p:nvPr>
        </p:nvSpPr>
        <p:spPr>
          <a:xfrm>
            <a:off x="435676" y="1866372"/>
            <a:ext cx="8285537" cy="1367992"/>
          </a:xfrm>
        </p:spPr>
        <p:txBody>
          <a:bodyPr lIns="0" tIns="0" rIns="0" bIns="0" anchor="t" anchorCtr="0">
            <a:normAutofit/>
          </a:bodyPr>
          <a:lstStyle>
            <a:lvl1pPr algn="l">
              <a:lnSpc>
                <a:spcPts val="3700"/>
              </a:lnSpc>
              <a:defRPr sz="3300" b="1" baseline="0">
                <a:solidFill>
                  <a:srgbClr val="FFFFFF"/>
                </a:solidFill>
                <a:latin typeface="BentonSans Bold"/>
                <a:cs typeface="BentonSans Bold"/>
              </a:defRPr>
            </a:lvl1pPr>
          </a:lstStyle>
          <a:p>
            <a:r>
              <a:rPr lang="de-DE" dirty="0"/>
              <a:t>Titelfolie mit einer </a:t>
            </a:r>
            <a:r>
              <a:rPr lang="de-DE" dirty="0" smtClean="0"/>
              <a:t/>
            </a:r>
            <a:br>
              <a:rPr lang="de-DE" dirty="0" smtClean="0"/>
            </a:br>
            <a:r>
              <a:rPr lang="de-DE" dirty="0" smtClean="0"/>
              <a:t>großen</a:t>
            </a:r>
            <a:r>
              <a:rPr lang="de-DE" dirty="0"/>
              <a:t>, </a:t>
            </a:r>
            <a:r>
              <a:rPr lang="de-DE" dirty="0" smtClean="0"/>
              <a:t>dreizeiligen</a:t>
            </a:r>
            <a:br>
              <a:rPr lang="de-DE" dirty="0" smtClean="0"/>
            </a:br>
            <a:r>
              <a:rPr lang="de-DE" dirty="0" smtClean="0"/>
              <a:t>Überschrift</a:t>
            </a:r>
            <a:endParaRPr lang="de-DE" dirty="0"/>
          </a:p>
        </p:txBody>
      </p:sp>
      <p:sp>
        <p:nvSpPr>
          <p:cNvPr id="3" name="Untertitel 2"/>
          <p:cNvSpPr>
            <a:spLocks noGrp="1"/>
          </p:cNvSpPr>
          <p:nvPr>
            <p:ph type="subTitle" idx="1" hasCustomPrompt="1"/>
          </p:nvPr>
        </p:nvSpPr>
        <p:spPr>
          <a:xfrm>
            <a:off x="435676" y="3420524"/>
            <a:ext cx="3428024" cy="734100"/>
          </a:xfrm>
        </p:spPr>
        <p:txBody>
          <a:bodyPr lIns="0" tIns="0" rIns="0" bIns="0">
            <a:normAutofit/>
          </a:bodyPr>
          <a:lstStyle>
            <a:lvl1pPr marL="0" indent="0" algn="l">
              <a:lnSpc>
                <a:spcPts val="2700"/>
              </a:lnSpc>
              <a:buNone/>
              <a:defRPr sz="2000" b="0" i="0" kern="1200" baseline="0">
                <a:solidFill>
                  <a:schemeClr val="bg1"/>
                </a:solidFill>
                <a:latin typeface="BentonSans Medium"/>
                <a:cs typeface="BentonSans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Unterüberschrift </a:t>
            </a:r>
            <a:r>
              <a:rPr lang="de-DE" dirty="0" err="1"/>
              <a:t>BentonSans</a:t>
            </a:r>
            <a:r>
              <a:rPr lang="de-DE" dirty="0"/>
              <a:t> Medium 20 Pt</a:t>
            </a:r>
          </a:p>
        </p:txBody>
      </p:sp>
      <p:pic>
        <p:nvPicPr>
          <p:cNvPr id="9" name="Bild 8" descr="Finantverwaltung_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550" y="263051"/>
            <a:ext cx="1782000" cy="495502"/>
          </a:xfrm>
          <a:prstGeom prst="rect">
            <a:avLst/>
          </a:prstGeom>
        </p:spPr>
      </p:pic>
      <p:pic>
        <p:nvPicPr>
          <p:cNvPr id="10" name="Grafik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0042" y="263051"/>
            <a:ext cx="1767707" cy="481198"/>
          </a:xfrm>
          <a:prstGeom prst="rect">
            <a:avLst/>
          </a:prstGeom>
        </p:spPr>
      </p:pic>
    </p:spTree>
    <p:extLst>
      <p:ext uri="{BB962C8B-B14F-4D97-AF65-F5344CB8AC3E}">
        <p14:creationId xmlns:p14="http://schemas.microsoft.com/office/powerpoint/2010/main" val="3741437785"/>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ssage">
    <p:spTree>
      <p:nvGrpSpPr>
        <p:cNvPr id="1" name=""/>
        <p:cNvGrpSpPr/>
        <p:nvPr/>
      </p:nvGrpSpPr>
      <p:grpSpPr>
        <a:xfrm>
          <a:off x="0" y="0"/>
          <a:ext cx="0" cy="0"/>
          <a:chOff x="0" y="0"/>
          <a:chExt cx="0" cy="0"/>
        </a:xfrm>
      </p:grpSpPr>
      <p:pic>
        <p:nvPicPr>
          <p:cNvPr id="2" name="Bild 1" descr="Auss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4000"/>
            <a:ext cx="9144000" cy="4279392"/>
          </a:xfrm>
          <a:prstGeom prst="rect">
            <a:avLst/>
          </a:prstGeom>
        </p:spPr>
      </p:pic>
      <p:sp>
        <p:nvSpPr>
          <p:cNvPr id="5" name="Titel 4"/>
          <p:cNvSpPr>
            <a:spLocks noGrp="1"/>
          </p:cNvSpPr>
          <p:nvPr>
            <p:ph type="title" hasCustomPrompt="1"/>
          </p:nvPr>
        </p:nvSpPr>
        <p:spPr>
          <a:xfrm>
            <a:off x="1395611" y="1725717"/>
            <a:ext cx="6848823" cy="1581687"/>
          </a:xfrm>
        </p:spPr>
        <p:txBody>
          <a:bodyPr anchor="t" anchorCtr="0"/>
          <a:lstStyle>
            <a:lvl1pPr>
              <a:lnSpc>
                <a:spcPts val="4000"/>
              </a:lnSpc>
              <a:defRPr sz="3600" b="0" i="0" baseline="0">
                <a:solidFill>
                  <a:srgbClr val="FFFFFF"/>
                </a:solidFill>
                <a:latin typeface="BentonSans Medium"/>
                <a:cs typeface="BentonSans Medium"/>
              </a:defRPr>
            </a:lvl1pPr>
          </a:lstStyle>
          <a:p>
            <a:r>
              <a:rPr lang="de-DE" dirty="0"/>
              <a:t>Aussagen Hervorheben mit </a:t>
            </a:r>
            <a:br>
              <a:rPr lang="de-DE" dirty="0"/>
            </a:br>
            <a:r>
              <a:rPr lang="de-DE" dirty="0"/>
              <a:t>bis zu drei Zeilen</a:t>
            </a:r>
            <a:br>
              <a:rPr lang="de-DE" dirty="0"/>
            </a:br>
            <a:r>
              <a:rPr lang="de-DE" dirty="0"/>
              <a:t>Textumfang</a:t>
            </a:r>
          </a:p>
        </p:txBody>
      </p:sp>
      <p:pic>
        <p:nvPicPr>
          <p:cNvPr id="6" name="Bild 5" descr="Zita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0459" y="1276513"/>
            <a:ext cx="558000" cy="402317"/>
          </a:xfrm>
          <a:prstGeom prst="rect">
            <a:avLst/>
          </a:prstGeom>
        </p:spPr>
      </p:pic>
    </p:spTree>
    <p:extLst>
      <p:ext uri="{BB962C8B-B14F-4D97-AF65-F5344CB8AC3E}">
        <p14:creationId xmlns:p14="http://schemas.microsoft.com/office/powerpoint/2010/main" val="12402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3" name="Bild 2" descr="Dank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000" cy="5148000"/>
          </a:xfrm>
          <a:prstGeom prst="rect">
            <a:avLst/>
          </a:prstGeom>
        </p:spPr>
      </p:pic>
      <p:sp>
        <p:nvSpPr>
          <p:cNvPr id="10" name="Textfeld 9"/>
          <p:cNvSpPr txBox="1"/>
          <p:nvPr userDrawn="1"/>
        </p:nvSpPr>
        <p:spPr>
          <a:xfrm>
            <a:off x="2691315" y="1324041"/>
            <a:ext cx="6133137" cy="150810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200" b="1" i="0" u="none" strike="noStrike" kern="1200" baseline="0" dirty="0">
                <a:solidFill>
                  <a:srgbClr val="FFFFFF"/>
                </a:solidFill>
                <a:latin typeface="BentonSans Bold"/>
                <a:ea typeface="+mn-ea"/>
                <a:cs typeface="BentonSans Bold"/>
              </a:rPr>
              <a:t>Danke</a:t>
            </a:r>
          </a:p>
        </p:txBody>
      </p:sp>
      <p:sp>
        <p:nvSpPr>
          <p:cNvPr id="11" name="Textfeld 10"/>
          <p:cNvSpPr txBox="1"/>
          <p:nvPr userDrawn="1"/>
        </p:nvSpPr>
        <p:spPr>
          <a:xfrm>
            <a:off x="2777784" y="2578874"/>
            <a:ext cx="6046668" cy="44627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200" b="1" i="0" u="none" strike="noStrike" kern="1200" baseline="0" dirty="0">
                <a:solidFill>
                  <a:srgbClr val="FFFFFF"/>
                </a:solidFill>
                <a:latin typeface="BentonSans Bold"/>
                <a:ea typeface="+mn-ea"/>
                <a:cs typeface="BentonSans Bold"/>
              </a:rPr>
              <a:t>für Ihre Aufmerksamkeit.</a:t>
            </a:r>
          </a:p>
        </p:txBody>
      </p:sp>
      <p:pic>
        <p:nvPicPr>
          <p:cNvPr id="12" name="Bild 11" descr="Finantverwaltung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4378" y="4316504"/>
            <a:ext cx="1799621" cy="500405"/>
          </a:xfrm>
          <a:prstGeom prst="rect">
            <a:avLst/>
          </a:prstGeom>
        </p:spPr>
      </p:pic>
      <p:pic>
        <p:nvPicPr>
          <p:cNvPr id="7" name="Grafi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14374" y="4316502"/>
            <a:ext cx="1838265" cy="500405"/>
          </a:xfrm>
          <a:prstGeom prst="rect">
            <a:avLst/>
          </a:prstGeom>
        </p:spPr>
      </p:pic>
    </p:spTree>
    <p:extLst>
      <p:ext uri="{BB962C8B-B14F-4D97-AF65-F5344CB8AC3E}">
        <p14:creationId xmlns:p14="http://schemas.microsoft.com/office/powerpoint/2010/main" val="289248636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mit bis zu</a:t>
            </a:r>
            <a:br>
              <a:rPr lang="de-DE" dirty="0"/>
            </a:br>
            <a:r>
              <a:rPr lang="de-DE" dirty="0"/>
              <a:t>zwei Zeilen</a:t>
            </a:r>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cxnSp>
        <p:nvCxnSpPr>
          <p:cNvPr id="7" name="Gerade Verbindung 6"/>
          <p:cNvCxnSpPr/>
          <p:nvPr userDrawn="1"/>
        </p:nvCxnSpPr>
        <p:spPr>
          <a:xfrm>
            <a:off x="333432" y="1200151"/>
            <a:ext cx="8454064" cy="0"/>
          </a:xfrm>
          <a:prstGeom prst="line">
            <a:avLst/>
          </a:prstGeom>
          <a:ln>
            <a:solidFill>
              <a:srgbClr val="00558C"/>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023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mit 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mit bis zu</a:t>
            </a:r>
            <a:br>
              <a:rPr lang="de-DE" dirty="0"/>
            </a:br>
            <a:r>
              <a:rPr lang="de-DE" dirty="0"/>
              <a:t>zwei Zeilen</a:t>
            </a:r>
          </a:p>
        </p:txBody>
      </p:sp>
      <p:cxnSp>
        <p:nvCxnSpPr>
          <p:cNvPr id="7" name="Gerade Verbindung 6"/>
          <p:cNvCxnSpPr/>
          <p:nvPr userDrawn="1"/>
        </p:nvCxnSpPr>
        <p:spPr>
          <a:xfrm>
            <a:off x="333432" y="1200151"/>
            <a:ext cx="8454064" cy="0"/>
          </a:xfrm>
          <a:prstGeom prst="line">
            <a:avLst/>
          </a:prstGeom>
          <a:ln>
            <a:solidFill>
              <a:srgbClr val="00558C"/>
            </a:solidFill>
          </a:ln>
        </p:spPr>
        <p:style>
          <a:lnRef idx="1">
            <a:schemeClr val="dk1"/>
          </a:lnRef>
          <a:fillRef idx="0">
            <a:schemeClr val="dk1"/>
          </a:fillRef>
          <a:effectRef idx="0">
            <a:schemeClr val="dk1"/>
          </a:effectRef>
          <a:fontRef idx="minor">
            <a:schemeClr val="tx1"/>
          </a:fontRef>
        </p:style>
      </p:cxnSp>
      <p:sp>
        <p:nvSpPr>
          <p:cNvPr id="16" name="Textplatzhalter 9"/>
          <p:cNvSpPr>
            <a:spLocks noGrp="1"/>
          </p:cNvSpPr>
          <p:nvPr>
            <p:ph type="body" sz="quarter" idx="16"/>
          </p:nvPr>
        </p:nvSpPr>
        <p:spPr>
          <a:xfrm>
            <a:off x="333431" y="1547813"/>
            <a:ext cx="8453381" cy="136366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p:txBody>
      </p:sp>
      <p:sp>
        <p:nvSpPr>
          <p:cNvPr id="18" name="Textplatzhalter 16"/>
          <p:cNvSpPr>
            <a:spLocks noGrp="1"/>
          </p:cNvSpPr>
          <p:nvPr>
            <p:ph type="body" sz="quarter" idx="17" hasCustomPrompt="1"/>
          </p:nvPr>
        </p:nvSpPr>
        <p:spPr>
          <a:xfrm>
            <a:off x="333375" y="3084513"/>
            <a:ext cx="8453438" cy="354012"/>
          </a:xfrm>
        </p:spPr>
        <p:txBody>
          <a:bodyPr/>
          <a:lstStyle>
            <a:lvl1pPr marL="0" indent="0">
              <a:buNone/>
              <a:defRPr b="0" i="0">
                <a:latin typeface="BentonSans Medium"/>
                <a:cs typeface="BentonSans Medium"/>
              </a:defRPr>
            </a:lvl1pPr>
          </a:lstStyle>
          <a:p>
            <a:pPr lvl="0"/>
            <a:r>
              <a:rPr lang="de-DE" dirty="0" smtClean="0"/>
              <a:t>Unterüberschrift</a:t>
            </a:r>
            <a:endParaRPr lang="de-DE" dirty="0"/>
          </a:p>
        </p:txBody>
      </p:sp>
      <p:sp>
        <p:nvSpPr>
          <p:cNvPr id="20" name="Textplatzhalter 9"/>
          <p:cNvSpPr>
            <a:spLocks noGrp="1"/>
          </p:cNvSpPr>
          <p:nvPr>
            <p:ph type="body" sz="quarter" idx="18"/>
          </p:nvPr>
        </p:nvSpPr>
        <p:spPr>
          <a:xfrm>
            <a:off x="333431" y="3438524"/>
            <a:ext cx="8453381" cy="1069375"/>
          </a:xfrm>
        </p:spPr>
        <p:txBody>
          <a:bodyPr/>
          <a:lstStyle/>
          <a:p>
            <a:pPr lvl="0"/>
            <a:r>
              <a:rPr lang="de-DE" smtClean="0"/>
              <a:t>Formatvorlagen des Textmasters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327915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mit bis zu</a:t>
            </a:r>
            <a:br>
              <a:rPr lang="de-DE" dirty="0"/>
            </a:br>
            <a:r>
              <a:rPr lang="de-DE" dirty="0"/>
              <a:t>zwei Zeilen</a:t>
            </a:r>
          </a:p>
        </p:txBody>
      </p:sp>
      <p:sp>
        <p:nvSpPr>
          <p:cNvPr id="3" name="Inhaltsplatzhalter 2"/>
          <p:cNvSpPr>
            <a:spLocks noGrp="1"/>
          </p:cNvSpPr>
          <p:nvPr>
            <p:ph idx="1"/>
          </p:nvPr>
        </p:nvSpPr>
        <p:spPr>
          <a:xfrm>
            <a:off x="333432" y="1548000"/>
            <a:ext cx="4104000" cy="29599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cxnSp>
        <p:nvCxnSpPr>
          <p:cNvPr id="7" name="Gerade Verbindung 6"/>
          <p:cNvCxnSpPr/>
          <p:nvPr userDrawn="1"/>
        </p:nvCxnSpPr>
        <p:spPr>
          <a:xfrm>
            <a:off x="333432" y="1200151"/>
            <a:ext cx="8454064" cy="0"/>
          </a:xfrm>
          <a:prstGeom prst="line">
            <a:avLst/>
          </a:prstGeom>
          <a:ln>
            <a:solidFill>
              <a:srgbClr val="00558C"/>
            </a:solidFill>
          </a:ln>
        </p:spPr>
        <p:style>
          <a:lnRef idx="1">
            <a:schemeClr val="dk1"/>
          </a:lnRef>
          <a:fillRef idx="0">
            <a:schemeClr val="dk1"/>
          </a:fillRef>
          <a:effectRef idx="0">
            <a:schemeClr val="dk1"/>
          </a:effectRef>
          <a:fontRef idx="minor">
            <a:schemeClr val="tx1"/>
          </a:fontRef>
        </p:style>
      </p:cxnSp>
      <p:sp>
        <p:nvSpPr>
          <p:cNvPr id="8" name="Inhaltsplatzhalter 2"/>
          <p:cNvSpPr>
            <a:spLocks noGrp="1"/>
          </p:cNvSpPr>
          <p:nvPr>
            <p:ph idx="13"/>
          </p:nvPr>
        </p:nvSpPr>
        <p:spPr>
          <a:xfrm>
            <a:off x="4683496" y="1548000"/>
            <a:ext cx="4104000" cy="29599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35727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Bildplatzhalter 6"/>
          <p:cNvSpPr>
            <a:spLocks noGrp="1"/>
          </p:cNvSpPr>
          <p:nvPr>
            <p:ph type="pic" sz="quarter" idx="12" hasCustomPrompt="1"/>
          </p:nvPr>
        </p:nvSpPr>
        <p:spPr>
          <a:xfrm>
            <a:off x="0" y="0"/>
            <a:ext cx="9144000" cy="4644000"/>
          </a:xfrm>
        </p:spPr>
        <p:txBody>
          <a:bodyPr/>
          <a:lstStyle>
            <a:lvl1pPr marL="0" indent="0">
              <a:buNone/>
              <a:defRPr sz="900"/>
            </a:lvl1pPr>
          </a:lstStyle>
          <a:p>
            <a:r>
              <a:rPr lang="de-DE" dirty="0"/>
              <a:t>    Bildplatzhalter</a:t>
            </a:r>
          </a:p>
        </p:txBody>
      </p:sp>
    </p:spTree>
    <p:extLst>
      <p:ext uri="{BB962C8B-B14F-4D97-AF65-F5344CB8AC3E}">
        <p14:creationId xmlns:p14="http://schemas.microsoft.com/office/powerpoint/2010/main" val="22989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mit bis zu</a:t>
            </a:r>
            <a:br>
              <a:rPr lang="de-DE" dirty="0"/>
            </a:br>
            <a:r>
              <a:rPr lang="de-DE" dirty="0"/>
              <a:t>zwei Zeilen</a:t>
            </a:r>
          </a:p>
        </p:txBody>
      </p:sp>
      <p:cxnSp>
        <p:nvCxnSpPr>
          <p:cNvPr id="7" name="Gerade Verbindung 6"/>
          <p:cNvCxnSpPr/>
          <p:nvPr userDrawn="1"/>
        </p:nvCxnSpPr>
        <p:spPr>
          <a:xfrm>
            <a:off x="333432" y="1200151"/>
            <a:ext cx="8454064" cy="0"/>
          </a:xfrm>
          <a:prstGeom prst="line">
            <a:avLst/>
          </a:prstGeom>
          <a:ln>
            <a:solidFill>
              <a:srgbClr val="00558C"/>
            </a:solidFill>
          </a:ln>
        </p:spPr>
        <p:style>
          <a:lnRef idx="1">
            <a:schemeClr val="dk1"/>
          </a:lnRef>
          <a:fillRef idx="0">
            <a:schemeClr val="dk1"/>
          </a:fillRef>
          <a:effectRef idx="0">
            <a:schemeClr val="dk1"/>
          </a:effectRef>
          <a:fontRef idx="minor">
            <a:schemeClr val="tx1"/>
          </a:fontRef>
        </p:style>
      </p:cxnSp>
      <p:sp>
        <p:nvSpPr>
          <p:cNvPr id="18" name="Textplatzhalter 17"/>
          <p:cNvSpPr>
            <a:spLocks noGrp="1"/>
          </p:cNvSpPr>
          <p:nvPr>
            <p:ph type="body" sz="quarter" idx="16"/>
          </p:nvPr>
        </p:nvSpPr>
        <p:spPr>
          <a:xfrm>
            <a:off x="333432" y="1548000"/>
            <a:ext cx="4103462" cy="29599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Bildplatzhalter 6"/>
          <p:cNvSpPr>
            <a:spLocks noGrp="1"/>
          </p:cNvSpPr>
          <p:nvPr>
            <p:ph type="pic" sz="quarter" idx="14" hasCustomPrompt="1"/>
          </p:nvPr>
        </p:nvSpPr>
        <p:spPr>
          <a:xfrm>
            <a:off x="4683496" y="1548000"/>
            <a:ext cx="4104000" cy="2848335"/>
          </a:xfrm>
        </p:spPr>
        <p:txBody>
          <a:bodyPr/>
          <a:lstStyle>
            <a:lvl1pPr marL="0" indent="0">
              <a:buNone/>
              <a:defRPr sz="900"/>
            </a:lvl1pPr>
          </a:lstStyle>
          <a:p>
            <a:r>
              <a:rPr lang="de-DE" dirty="0"/>
              <a:t>    </a:t>
            </a:r>
            <a:r>
              <a:rPr lang="de-DE" dirty="0" smtClean="0"/>
              <a:t>Bildplatzhalter</a:t>
            </a:r>
            <a:endParaRPr lang="de-DE" dirty="0"/>
          </a:p>
        </p:txBody>
      </p:sp>
    </p:spTree>
    <p:extLst>
      <p:ext uri="{BB962C8B-B14F-4D97-AF65-F5344CB8AC3E}">
        <p14:creationId xmlns:p14="http://schemas.microsoft.com/office/powerpoint/2010/main" val="136901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3432" y="288185"/>
            <a:ext cx="8454063" cy="857250"/>
          </a:xfrm>
        </p:spPr>
        <p:txBody>
          <a:bodyPr/>
          <a:lstStyle/>
          <a:p>
            <a:r>
              <a:rPr lang="de-DE" dirty="0"/>
              <a:t>Titel mit bis zu</a:t>
            </a:r>
            <a:br>
              <a:rPr lang="de-DE" dirty="0"/>
            </a:br>
            <a:r>
              <a:rPr lang="de-DE" dirty="0"/>
              <a:t>zwei Zeilen</a:t>
            </a:r>
          </a:p>
        </p:txBody>
      </p:sp>
      <p:cxnSp>
        <p:nvCxnSpPr>
          <p:cNvPr id="7" name="Gerade Verbindung 6"/>
          <p:cNvCxnSpPr/>
          <p:nvPr userDrawn="1"/>
        </p:nvCxnSpPr>
        <p:spPr>
          <a:xfrm>
            <a:off x="333432" y="1200151"/>
            <a:ext cx="8454064" cy="0"/>
          </a:xfrm>
          <a:prstGeom prst="line">
            <a:avLst/>
          </a:prstGeom>
          <a:ln>
            <a:solidFill>
              <a:srgbClr val="00558C"/>
            </a:solidFill>
          </a:ln>
        </p:spPr>
        <p:style>
          <a:lnRef idx="1">
            <a:schemeClr val="dk1"/>
          </a:lnRef>
          <a:fillRef idx="0">
            <a:schemeClr val="dk1"/>
          </a:fillRef>
          <a:effectRef idx="0">
            <a:schemeClr val="dk1"/>
          </a:effectRef>
          <a:fontRef idx="minor">
            <a:schemeClr val="tx1"/>
          </a:fontRef>
        </p:style>
      </p:cxnSp>
      <p:sp>
        <p:nvSpPr>
          <p:cNvPr id="18" name="Textplatzhalter 17"/>
          <p:cNvSpPr>
            <a:spLocks noGrp="1"/>
          </p:cNvSpPr>
          <p:nvPr>
            <p:ph type="body" sz="quarter" idx="16"/>
          </p:nvPr>
        </p:nvSpPr>
        <p:spPr>
          <a:xfrm>
            <a:off x="4684034" y="1548000"/>
            <a:ext cx="4103462" cy="29599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Bildplatzhalter 6"/>
          <p:cNvSpPr>
            <a:spLocks noGrp="1"/>
          </p:cNvSpPr>
          <p:nvPr>
            <p:ph type="pic" sz="quarter" idx="14" hasCustomPrompt="1"/>
          </p:nvPr>
        </p:nvSpPr>
        <p:spPr>
          <a:xfrm>
            <a:off x="333432" y="1548000"/>
            <a:ext cx="4104000" cy="2848335"/>
          </a:xfrm>
        </p:spPr>
        <p:txBody>
          <a:bodyPr/>
          <a:lstStyle>
            <a:lvl1pPr marL="0" indent="0">
              <a:buNone/>
              <a:defRPr sz="900"/>
            </a:lvl1pPr>
          </a:lstStyle>
          <a:p>
            <a:r>
              <a:rPr lang="de-DE" dirty="0"/>
              <a:t>    </a:t>
            </a:r>
            <a:r>
              <a:rPr lang="de-DE" dirty="0" smtClean="0"/>
              <a:t>Bildplatzhalter</a:t>
            </a:r>
            <a:endParaRPr lang="de-DE" dirty="0"/>
          </a:p>
        </p:txBody>
      </p:sp>
    </p:spTree>
    <p:extLst>
      <p:ext uri="{BB962C8B-B14F-4D97-AF65-F5344CB8AC3E}">
        <p14:creationId xmlns:p14="http://schemas.microsoft.com/office/powerpoint/2010/main" val="255347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mit bis zu</a:t>
            </a:r>
            <a:br>
              <a:rPr lang="de-DE" dirty="0"/>
            </a:br>
            <a:r>
              <a:rPr lang="de-DE" dirty="0"/>
              <a:t>zwei Zeilen</a:t>
            </a:r>
          </a:p>
        </p:txBody>
      </p:sp>
      <p:cxnSp>
        <p:nvCxnSpPr>
          <p:cNvPr id="7" name="Gerade Verbindung 6"/>
          <p:cNvCxnSpPr/>
          <p:nvPr userDrawn="1"/>
        </p:nvCxnSpPr>
        <p:spPr>
          <a:xfrm>
            <a:off x="333432" y="1200151"/>
            <a:ext cx="8454064" cy="0"/>
          </a:xfrm>
          <a:prstGeom prst="line">
            <a:avLst/>
          </a:prstGeom>
          <a:ln>
            <a:solidFill>
              <a:srgbClr val="00558C"/>
            </a:solidFill>
          </a:ln>
        </p:spPr>
        <p:style>
          <a:lnRef idx="1">
            <a:schemeClr val="dk1"/>
          </a:lnRef>
          <a:fillRef idx="0">
            <a:schemeClr val="dk1"/>
          </a:fillRef>
          <a:effectRef idx="0">
            <a:schemeClr val="dk1"/>
          </a:effectRef>
          <a:fontRef idx="minor">
            <a:schemeClr val="tx1"/>
          </a:fontRef>
        </p:style>
      </p:cxnSp>
      <p:sp>
        <p:nvSpPr>
          <p:cNvPr id="9" name="Bildplatzhalter 6"/>
          <p:cNvSpPr>
            <a:spLocks noGrp="1"/>
          </p:cNvSpPr>
          <p:nvPr>
            <p:ph type="pic" sz="quarter" idx="14" hasCustomPrompt="1"/>
          </p:nvPr>
        </p:nvSpPr>
        <p:spPr>
          <a:xfrm>
            <a:off x="333432" y="1548000"/>
            <a:ext cx="4104000" cy="2959900"/>
          </a:xfrm>
        </p:spPr>
        <p:txBody>
          <a:bodyPr/>
          <a:lstStyle>
            <a:lvl1pPr marL="0" indent="0">
              <a:buNone/>
              <a:defRPr sz="900"/>
            </a:lvl1pPr>
          </a:lstStyle>
          <a:p>
            <a:r>
              <a:rPr lang="de-DE" dirty="0"/>
              <a:t>    Bildplatzhalter</a:t>
            </a:r>
          </a:p>
        </p:txBody>
      </p:sp>
      <p:sp>
        <p:nvSpPr>
          <p:cNvPr id="8" name="Bildplatzhalter 6"/>
          <p:cNvSpPr>
            <a:spLocks noGrp="1"/>
          </p:cNvSpPr>
          <p:nvPr>
            <p:ph type="pic" sz="quarter" idx="17" hasCustomPrompt="1"/>
          </p:nvPr>
        </p:nvSpPr>
        <p:spPr>
          <a:xfrm>
            <a:off x="4683496" y="1548000"/>
            <a:ext cx="4104000" cy="2959900"/>
          </a:xfrm>
        </p:spPr>
        <p:txBody>
          <a:bodyPr/>
          <a:lstStyle>
            <a:lvl1pPr marL="0" indent="0">
              <a:buNone/>
              <a:defRPr sz="900"/>
            </a:lvl1pPr>
          </a:lstStyle>
          <a:p>
            <a:r>
              <a:rPr lang="de-DE" dirty="0"/>
              <a:t>    Bildplatzhalter</a:t>
            </a:r>
          </a:p>
        </p:txBody>
      </p:sp>
    </p:spTree>
    <p:extLst>
      <p:ext uri="{BB962C8B-B14F-4D97-AF65-F5344CB8AC3E}">
        <p14:creationId xmlns:p14="http://schemas.microsoft.com/office/powerpoint/2010/main" val="340394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9" name="Rechteck 8"/>
          <p:cNvSpPr/>
          <p:nvPr userDrawn="1"/>
        </p:nvSpPr>
        <p:spPr>
          <a:xfrm>
            <a:off x="318851" y="3874851"/>
            <a:ext cx="8825149" cy="9511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6"/>
          <p:cNvSpPr>
            <a:spLocks noGrp="1"/>
          </p:cNvSpPr>
          <p:nvPr>
            <p:ph type="pic" sz="quarter" idx="14" hasCustomPrompt="1"/>
          </p:nvPr>
        </p:nvSpPr>
        <p:spPr>
          <a:xfrm>
            <a:off x="-1" y="-1"/>
            <a:ext cx="8819745" cy="3837021"/>
          </a:xfrm>
        </p:spPr>
        <p:txBody>
          <a:bodyPr/>
          <a:lstStyle>
            <a:lvl1pPr marL="0" indent="0">
              <a:buNone/>
              <a:defRPr sz="900"/>
            </a:lvl1pPr>
          </a:lstStyle>
          <a:p>
            <a:r>
              <a:rPr lang="de-DE" dirty="0"/>
              <a:t>    Bildplatzhalter</a:t>
            </a:r>
          </a:p>
        </p:txBody>
      </p:sp>
      <p:sp>
        <p:nvSpPr>
          <p:cNvPr id="10" name="Titel 9"/>
          <p:cNvSpPr>
            <a:spLocks noGrp="1"/>
          </p:cNvSpPr>
          <p:nvPr>
            <p:ph type="title" hasCustomPrompt="1"/>
          </p:nvPr>
        </p:nvSpPr>
        <p:spPr>
          <a:xfrm>
            <a:off x="625263" y="3925248"/>
            <a:ext cx="8194481" cy="857250"/>
          </a:xfrm>
        </p:spPr>
        <p:txBody>
          <a:bodyPr/>
          <a:lstStyle>
            <a:lvl1pPr>
              <a:defRPr b="0" i="0">
                <a:solidFill>
                  <a:schemeClr val="bg1"/>
                </a:solidFill>
                <a:latin typeface="BentonSans Medium"/>
                <a:cs typeface="BentonSans Medium"/>
              </a:defRPr>
            </a:lvl1pPr>
          </a:lstStyle>
          <a:p>
            <a:r>
              <a:rPr lang="de-DE" dirty="0" err="1"/>
              <a:t>Kapiteltrenner</a:t>
            </a:r>
            <a:r>
              <a:rPr lang="de-DE" dirty="0"/>
              <a:t> mit </a:t>
            </a:r>
            <a:br>
              <a:rPr lang="de-DE" dirty="0"/>
            </a:br>
            <a:r>
              <a:rPr lang="de-DE" dirty="0"/>
              <a:t>bis zu zwei Zeilen</a:t>
            </a:r>
          </a:p>
        </p:txBody>
      </p:sp>
    </p:spTree>
    <p:extLst>
      <p:ext uri="{BB962C8B-B14F-4D97-AF65-F5344CB8AC3E}">
        <p14:creationId xmlns:p14="http://schemas.microsoft.com/office/powerpoint/2010/main" val="319849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33432" y="288185"/>
            <a:ext cx="8454063" cy="857250"/>
          </a:xfrm>
          <a:prstGeom prst="rect">
            <a:avLst/>
          </a:prstGeom>
        </p:spPr>
        <p:txBody>
          <a:bodyPr vert="horz" lIns="0" tIns="0" rIns="0" bIns="0" rtlCol="0" anchor="ctr" anchorCtr="0">
            <a:noAutofit/>
          </a:bodyPr>
          <a:lstStyle/>
          <a:p>
            <a:endParaRPr lang="de-DE" dirty="0"/>
          </a:p>
        </p:txBody>
      </p:sp>
      <p:sp>
        <p:nvSpPr>
          <p:cNvPr id="3" name="Textplatzhalter 2"/>
          <p:cNvSpPr>
            <a:spLocks noGrp="1"/>
          </p:cNvSpPr>
          <p:nvPr>
            <p:ph type="body" idx="1"/>
          </p:nvPr>
        </p:nvSpPr>
        <p:spPr>
          <a:xfrm>
            <a:off x="333432" y="1548000"/>
            <a:ext cx="8454063" cy="29599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1" name="Gerade Verbindung 10"/>
          <p:cNvCxnSpPr/>
          <p:nvPr userDrawn="1"/>
        </p:nvCxnSpPr>
        <p:spPr>
          <a:xfrm>
            <a:off x="1379973" y="4805847"/>
            <a:ext cx="7407522" cy="0"/>
          </a:xfrm>
          <a:prstGeom prst="line">
            <a:avLst/>
          </a:prstGeom>
          <a:ln w="6350">
            <a:solidFill>
              <a:srgbClr val="1D1D1D"/>
            </a:solidFill>
          </a:ln>
        </p:spPr>
        <p:style>
          <a:lnRef idx="1">
            <a:schemeClr val="dk1"/>
          </a:lnRef>
          <a:fillRef idx="0">
            <a:schemeClr val="dk1"/>
          </a:fillRef>
          <a:effectRef idx="0">
            <a:schemeClr val="dk1"/>
          </a:effectRef>
          <a:fontRef idx="minor">
            <a:schemeClr val="tx1"/>
          </a:fontRef>
        </p:style>
      </p:cxnSp>
      <p:pic>
        <p:nvPicPr>
          <p:cNvPr id="9" name="Bild 8" descr="Finantverwaltung_blac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728" y="4795604"/>
            <a:ext cx="882000" cy="245249"/>
          </a:xfrm>
          <a:prstGeom prst="rect">
            <a:avLst/>
          </a:prstGeom>
        </p:spPr>
      </p:pic>
      <p:sp>
        <p:nvSpPr>
          <p:cNvPr id="8" name="Fußzeilenplatzhalter 4">
            <a:extLst>
              <a:ext uri="{FF2B5EF4-FFF2-40B4-BE49-F238E27FC236}">
                <a16:creationId xmlns:a16="http://schemas.microsoft.com/office/drawing/2014/main" id="{2ED0EAAA-96D9-47F6-ABA4-0DA9ED22A44E}"/>
              </a:ext>
            </a:extLst>
          </p:cNvPr>
          <p:cNvSpPr txBox="1">
            <a:spLocks/>
          </p:cNvSpPr>
          <p:nvPr userDrawn="1"/>
        </p:nvSpPr>
        <p:spPr>
          <a:xfrm>
            <a:off x="1379973" y="4832757"/>
            <a:ext cx="6594961" cy="185912"/>
          </a:xfrm>
          <a:prstGeom prst="rect">
            <a:avLst/>
          </a:prstGeom>
        </p:spPr>
        <p:txBody>
          <a:bodyPr vert="horz" lIns="0" tIns="0" rIns="0" bIns="0" rtlCol="0" anchor="ctr"/>
          <a:lstStyle>
            <a:defPPr>
              <a:defRPr lang="de-DE"/>
            </a:defPPr>
            <a:lvl1pPr marL="0" algn="l" defTabSz="457200" rtl="0" eaLnBrk="1" latinLnBrk="0" hangingPunct="1">
              <a:defRPr sz="700" kern="1200">
                <a:solidFill>
                  <a:srgbClr val="1D1D1D"/>
                </a:solidFill>
                <a:latin typeface="BentonSans Regular"/>
                <a:ea typeface="+mn-ea"/>
                <a:cs typeface="BentonSans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Christian</a:t>
            </a:r>
            <a:r>
              <a:rPr lang="de-DE" baseline="0" dirty="0" smtClean="0"/>
              <a:t> Walfort</a:t>
            </a:r>
            <a:r>
              <a:rPr lang="de-DE" dirty="0" smtClean="0"/>
              <a:t>: Entwicklungen zur Kassenführung – Westfälischer Steuerkreis | Münster, 26.04.2022</a:t>
            </a:r>
          </a:p>
        </p:txBody>
      </p:sp>
      <p:sp>
        <p:nvSpPr>
          <p:cNvPr id="10" name="Foliennummernplatzhalter 5">
            <a:extLst>
              <a:ext uri="{FF2B5EF4-FFF2-40B4-BE49-F238E27FC236}">
                <a16:creationId xmlns:a16="http://schemas.microsoft.com/office/drawing/2014/main" id="{97631348-1959-4A17-B4EE-14189108A937}"/>
              </a:ext>
            </a:extLst>
          </p:cNvPr>
          <p:cNvSpPr txBox="1">
            <a:spLocks/>
          </p:cNvSpPr>
          <p:nvPr userDrawn="1"/>
        </p:nvSpPr>
        <p:spPr>
          <a:xfrm>
            <a:off x="8141752" y="4832757"/>
            <a:ext cx="641909" cy="185912"/>
          </a:xfrm>
          <a:prstGeom prst="rect">
            <a:avLst/>
          </a:prstGeom>
        </p:spPr>
        <p:txBody>
          <a:bodyPr vert="horz" lIns="0" tIns="0" rIns="0" bIns="0" rtlCol="0" anchor="ctr"/>
          <a:lstStyle>
            <a:defPPr>
              <a:defRPr lang="de-DE"/>
            </a:defPPr>
            <a:lvl1pPr marL="0" algn="r" defTabSz="457200" rtl="0" eaLnBrk="1" latinLnBrk="0" hangingPunct="1">
              <a:defRPr sz="700" kern="1200">
                <a:solidFill>
                  <a:srgbClr val="1D1D1D"/>
                </a:solidFill>
                <a:latin typeface="BentonSans Regular"/>
                <a:ea typeface="+mn-ea"/>
                <a:cs typeface="BentonSans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7E328087-F977-DA47-9BB5-BC0AB68935D1}" type="slidenum">
              <a:rPr lang="de-DE" smtClean="0"/>
              <a:pPr/>
              <a:t>‹Nr.›</a:t>
            </a:fld>
            <a:endParaRPr lang="de-DE" dirty="0"/>
          </a:p>
        </p:txBody>
      </p:sp>
    </p:spTree>
    <p:extLst>
      <p:ext uri="{BB962C8B-B14F-4D97-AF65-F5344CB8AC3E}">
        <p14:creationId xmlns:p14="http://schemas.microsoft.com/office/powerpoint/2010/main" val="419424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53"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defTabSz="457200" rtl="0" eaLnBrk="1" latinLnBrk="0" hangingPunct="1">
        <a:lnSpc>
          <a:spcPts val="3200"/>
        </a:lnSpc>
        <a:spcBef>
          <a:spcPct val="0"/>
        </a:spcBef>
        <a:buNone/>
        <a:defRPr sz="2800" kern="1200">
          <a:solidFill>
            <a:schemeClr val="tx1"/>
          </a:solidFill>
          <a:latin typeface="BentonSans Regular"/>
          <a:ea typeface="+mj-ea"/>
          <a:cs typeface="BentonSans Regular"/>
        </a:defRPr>
      </a:lvl1pPr>
    </p:titleStyle>
    <p:bodyStyle>
      <a:lvl1pPr marL="108000" indent="-126000" algn="l" defTabSz="457200" rtl="0" eaLnBrk="1" latinLnBrk="0" hangingPunct="1">
        <a:lnSpc>
          <a:spcPts val="2300"/>
        </a:lnSpc>
        <a:spcBef>
          <a:spcPts val="969"/>
        </a:spcBef>
        <a:buClr>
          <a:srgbClr val="00558C"/>
        </a:buClr>
        <a:buSzPct val="75000"/>
        <a:buFont typeface="Arial"/>
        <a:buChar char="•"/>
        <a:defRPr sz="2400" kern="1200">
          <a:solidFill>
            <a:schemeClr val="tx1"/>
          </a:solidFill>
          <a:latin typeface="BentonSans Regular"/>
          <a:ea typeface="+mn-ea"/>
          <a:cs typeface="BentonSans Regular"/>
        </a:defRPr>
      </a:lvl1pPr>
      <a:lvl2pPr marL="309600" indent="-158400" algn="l" defTabSz="457200" rtl="0" eaLnBrk="1" latinLnBrk="0" hangingPunct="1">
        <a:lnSpc>
          <a:spcPts val="2300"/>
        </a:lnSpc>
        <a:spcBef>
          <a:spcPct val="20000"/>
        </a:spcBef>
        <a:buClr>
          <a:srgbClr val="00558C"/>
        </a:buClr>
        <a:buSzPct val="75000"/>
        <a:buFont typeface="Arial"/>
        <a:buChar char="–"/>
        <a:defRPr sz="2000" kern="1200">
          <a:solidFill>
            <a:schemeClr val="tx1"/>
          </a:solidFill>
          <a:latin typeface="BentonSans Regular"/>
          <a:ea typeface="+mn-ea"/>
          <a:cs typeface="BentonSans Regular"/>
        </a:defRPr>
      </a:lvl2pPr>
      <a:lvl3pPr marL="460800" indent="-122400" algn="l" defTabSz="457200" rtl="0" eaLnBrk="1" latinLnBrk="0" hangingPunct="1">
        <a:lnSpc>
          <a:spcPts val="2300"/>
        </a:lnSpc>
        <a:spcBef>
          <a:spcPct val="20000"/>
        </a:spcBef>
        <a:buClr>
          <a:srgbClr val="00558C"/>
        </a:buClr>
        <a:buSzPct val="75000"/>
        <a:buFont typeface="Arial"/>
        <a:buChar char="•"/>
        <a:defRPr sz="1800" kern="1200">
          <a:solidFill>
            <a:schemeClr val="tx1"/>
          </a:solidFill>
          <a:latin typeface="BentonSans Regular"/>
          <a:ea typeface="+mn-ea"/>
          <a:cs typeface="BentonSans Regular"/>
        </a:defRPr>
      </a:lvl3pPr>
      <a:lvl4pPr marL="702000" indent="-158400" algn="l" defTabSz="457200" rtl="0" eaLnBrk="1" latinLnBrk="0" hangingPunct="1">
        <a:lnSpc>
          <a:spcPts val="2300"/>
        </a:lnSpc>
        <a:spcBef>
          <a:spcPct val="20000"/>
        </a:spcBef>
        <a:buClr>
          <a:srgbClr val="00558C"/>
        </a:buClr>
        <a:buSzPct val="75000"/>
        <a:buFont typeface="Arial"/>
        <a:buChar char="–"/>
        <a:defRPr sz="1800" kern="1200">
          <a:solidFill>
            <a:schemeClr val="tx1"/>
          </a:solidFill>
          <a:latin typeface="BentonSans Regular"/>
          <a:ea typeface="+mn-ea"/>
          <a:cs typeface="BentonSans Regular"/>
        </a:defRPr>
      </a:lvl4pPr>
      <a:lvl5pPr marL="907200" indent="-136800" algn="l" defTabSz="457200" rtl="0" eaLnBrk="1" latinLnBrk="0" hangingPunct="1">
        <a:lnSpc>
          <a:spcPts val="2300"/>
        </a:lnSpc>
        <a:spcBef>
          <a:spcPct val="20000"/>
        </a:spcBef>
        <a:buClr>
          <a:srgbClr val="00558C"/>
        </a:buClr>
        <a:buSzPct val="75000"/>
        <a:buFont typeface="Arial"/>
        <a:buChar char="»"/>
        <a:defRPr sz="1800" kern="1200">
          <a:solidFill>
            <a:schemeClr val="tx1"/>
          </a:solidFill>
          <a:latin typeface="BentonSans Regular"/>
          <a:ea typeface="+mn-ea"/>
          <a:cs typeface="Benton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si.bund.de/DE/Themen/Unternehmen-und-Organisationen/Standards-und-Zertifizierung/Zertifizierung-und-Anerkennung/Listen/Zertifizierte-Produkte-nach-TR/Technische_Sicherheitseinrichtungen/TSE_nod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nSpc>
                <a:spcPct val="100000"/>
              </a:lnSpc>
            </a:pPr>
            <a:r>
              <a:rPr lang="de-DE" sz="3600" dirty="0"/>
              <a:t>Entwicklungen zur </a:t>
            </a:r>
            <a:r>
              <a:rPr lang="de-DE" sz="3600" dirty="0" smtClean="0"/>
              <a:t>Kassenführung</a:t>
            </a:r>
            <a:br>
              <a:rPr lang="de-DE" sz="3600" dirty="0" smtClean="0"/>
            </a:br>
            <a:r>
              <a:rPr lang="de-DE" sz="1800" dirty="0" smtClean="0"/>
              <a:t/>
            </a:r>
            <a:br>
              <a:rPr lang="de-DE" sz="1800" dirty="0" smtClean="0"/>
            </a:br>
            <a:r>
              <a:rPr lang="de-DE" sz="1800" dirty="0" smtClean="0"/>
              <a:t>					</a:t>
            </a:r>
            <a:r>
              <a:rPr lang="de-DE" sz="1600" dirty="0" smtClean="0"/>
              <a:t>Westfälischer Steuerkreis</a:t>
            </a:r>
            <a:br>
              <a:rPr lang="de-DE" sz="1600" dirty="0" smtClean="0"/>
            </a:br>
            <a:r>
              <a:rPr lang="de-DE" sz="1600" dirty="0" smtClean="0"/>
              <a:t>					Münster</a:t>
            </a:r>
            <a:r>
              <a:rPr lang="de-DE" sz="1600" dirty="0"/>
              <a:t>, 26.4.2022</a:t>
            </a:r>
            <a:r>
              <a:rPr lang="de-DE" sz="2400" dirty="0"/>
              <a:t/>
            </a:r>
            <a:br>
              <a:rPr lang="de-DE" sz="2400" dirty="0"/>
            </a:br>
            <a:endParaRPr lang="de-DE" dirty="0"/>
          </a:p>
        </p:txBody>
      </p:sp>
      <p:sp>
        <p:nvSpPr>
          <p:cNvPr id="3" name="Untertitel 2"/>
          <p:cNvSpPr>
            <a:spLocks noGrp="1"/>
          </p:cNvSpPr>
          <p:nvPr>
            <p:ph type="subTitle" idx="1"/>
          </p:nvPr>
        </p:nvSpPr>
        <p:spPr>
          <a:xfrm>
            <a:off x="435676" y="4006790"/>
            <a:ext cx="3428024" cy="734100"/>
          </a:xfrm>
        </p:spPr>
        <p:txBody>
          <a:bodyPr>
            <a:noAutofit/>
          </a:bodyPr>
          <a:lstStyle/>
          <a:p>
            <a:r>
              <a:rPr lang="de-DE" sz="1400" b="1" dirty="0" smtClean="0">
                <a:solidFill>
                  <a:srgbClr val="FFFFFF"/>
                </a:solidFill>
                <a:latin typeface="BentonSans Bold"/>
                <a:ea typeface="+mj-ea"/>
                <a:cs typeface="BentonSans Bold"/>
              </a:rPr>
              <a:t>Christian Walfort</a:t>
            </a:r>
            <a:br>
              <a:rPr lang="de-DE" sz="1400" b="1" dirty="0" smtClean="0">
                <a:solidFill>
                  <a:srgbClr val="FFFFFF"/>
                </a:solidFill>
                <a:latin typeface="BentonSans Bold"/>
                <a:ea typeface="+mj-ea"/>
                <a:cs typeface="BentonSans Bold"/>
              </a:rPr>
            </a:br>
            <a:r>
              <a:rPr lang="de-DE" sz="1000" b="1" dirty="0" smtClean="0">
                <a:solidFill>
                  <a:srgbClr val="FFFFFF"/>
                </a:solidFill>
                <a:latin typeface="BentonSans Bold"/>
                <a:ea typeface="+mj-ea"/>
                <a:cs typeface="BentonSans Bold"/>
              </a:rPr>
              <a:t>Referent für Außenprüfung, OFD NRW</a:t>
            </a:r>
            <a:endParaRPr lang="de-DE" sz="1000" b="1" dirty="0">
              <a:solidFill>
                <a:srgbClr val="FFFFFF"/>
              </a:solidFill>
              <a:latin typeface="BentonSans Bold"/>
              <a:ea typeface="+mj-ea"/>
              <a:cs typeface="BentonSans Bold"/>
            </a:endParaRPr>
          </a:p>
        </p:txBody>
      </p:sp>
    </p:spTree>
    <p:extLst>
      <p:ext uri="{BB962C8B-B14F-4D97-AF65-F5344CB8AC3E}">
        <p14:creationId xmlns:p14="http://schemas.microsoft.com/office/powerpoint/2010/main" val="113838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br>
              <a:rPr lang="de-DE" dirty="0" smtClean="0"/>
            </a:br>
            <a:r>
              <a:rPr lang="de-DE" sz="2000" dirty="0" smtClean="0"/>
              <a:t>TSE-Pflicht, § 146a Abs. 1 AO</a:t>
            </a:r>
            <a:endParaRPr lang="de-DE" sz="2000" dirty="0"/>
          </a:p>
        </p:txBody>
      </p:sp>
      <p:sp>
        <p:nvSpPr>
          <p:cNvPr id="3" name="Inhaltsplatzhalter 2"/>
          <p:cNvSpPr>
            <a:spLocks noGrp="1"/>
          </p:cNvSpPr>
          <p:nvPr>
            <p:ph idx="1"/>
          </p:nvPr>
        </p:nvSpPr>
        <p:spPr/>
        <p:txBody>
          <a:bodyPr/>
          <a:lstStyle/>
          <a:p>
            <a:r>
              <a:rPr lang="de-DE" sz="2000" dirty="0" smtClean="0"/>
              <a:t>§ 146a Abs. 1 AO i.V.m.§ 146 Abs. 4 AO: </a:t>
            </a:r>
          </a:p>
          <a:p>
            <a:pPr marL="487350" lvl="1" indent="-285750"/>
            <a:r>
              <a:rPr lang="de-DE" sz="1800" dirty="0" smtClean="0"/>
              <a:t>bei </a:t>
            </a:r>
            <a:r>
              <a:rPr lang="de-DE" sz="1800" dirty="0"/>
              <a:t>Nutzung eines elektronischen </a:t>
            </a:r>
            <a:r>
              <a:rPr lang="de-DE" sz="1800" dirty="0" smtClean="0"/>
              <a:t>Aufzeichnungssystems (mit Kassenfunktion) ist eine zertifizierte </a:t>
            </a:r>
            <a:r>
              <a:rPr lang="de-DE" sz="1800" dirty="0"/>
              <a:t>technische Sicherheitseinrichtung notwendig</a:t>
            </a:r>
          </a:p>
          <a:p>
            <a:pPr marL="1200150" lvl="2" indent="-285750">
              <a:buFont typeface="Arial" panose="020B0604020202020204" pitchFamily="34" charset="0"/>
              <a:buChar char="•"/>
            </a:pPr>
            <a:r>
              <a:rPr lang="de-DE" sz="1600" dirty="0"/>
              <a:t>besteht aus:</a:t>
            </a:r>
          </a:p>
          <a:p>
            <a:pPr marL="1657350" lvl="3" indent="-285750">
              <a:buFont typeface="Arial" panose="020B0604020202020204" pitchFamily="34" charset="0"/>
              <a:buChar char="•"/>
            </a:pPr>
            <a:r>
              <a:rPr lang="de-DE" sz="1600" dirty="0"/>
              <a:t>Sicherheitsmodul</a:t>
            </a:r>
          </a:p>
          <a:p>
            <a:pPr marL="1657350" lvl="3" indent="-285750">
              <a:buFont typeface="Arial" panose="020B0604020202020204" pitchFamily="34" charset="0"/>
              <a:buChar char="•"/>
            </a:pPr>
            <a:r>
              <a:rPr lang="de-DE" sz="1600" dirty="0"/>
              <a:t>Speichermedium</a:t>
            </a:r>
          </a:p>
          <a:p>
            <a:pPr marL="1657350" lvl="3" indent="-285750">
              <a:buFont typeface="Arial" panose="020B0604020202020204" pitchFamily="34" charset="0"/>
              <a:buChar char="•"/>
            </a:pPr>
            <a:r>
              <a:rPr lang="de-DE" sz="1600" dirty="0"/>
              <a:t>einheitlicher digitaler Schnittstelle </a:t>
            </a:r>
          </a:p>
          <a:p>
            <a:endParaRPr lang="de-DE" dirty="0"/>
          </a:p>
        </p:txBody>
      </p:sp>
    </p:spTree>
    <p:extLst>
      <p:ext uri="{BB962C8B-B14F-4D97-AF65-F5344CB8AC3E}">
        <p14:creationId xmlns:p14="http://schemas.microsoft.com/office/powerpoint/2010/main" val="63626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KassenSichV</a:t>
            </a:r>
            <a:endParaRPr lang="de-DE" dirty="0"/>
          </a:p>
        </p:txBody>
      </p:sp>
      <p:sp>
        <p:nvSpPr>
          <p:cNvPr id="3" name="Inhaltsplatzhalter 2"/>
          <p:cNvSpPr>
            <a:spLocks noGrp="1"/>
          </p:cNvSpPr>
          <p:nvPr>
            <p:ph idx="1"/>
          </p:nvPr>
        </p:nvSpPr>
        <p:spPr/>
        <p:txBody>
          <a:bodyPr/>
          <a:lstStyle/>
          <a:p>
            <a:pPr marL="285750" indent="-285750"/>
            <a:r>
              <a:rPr lang="de-DE" sz="1600" dirty="0"/>
              <a:t>Anbieter zertifizierter technischer </a:t>
            </a:r>
            <a:r>
              <a:rPr lang="de-DE" sz="1600" dirty="0" smtClean="0"/>
              <a:t>Sicherheitseinrichtungen </a:t>
            </a:r>
            <a:r>
              <a:rPr lang="de-DE" sz="1600" dirty="0"/>
              <a:t>(auch Cloud-Lösungen) </a:t>
            </a:r>
            <a:r>
              <a:rPr lang="de-DE" sz="1600" dirty="0" smtClean="0"/>
              <a:t>sind auf der Webseite des </a:t>
            </a:r>
            <a:r>
              <a:rPr lang="de-DE" sz="1600" dirty="0" smtClean="0">
                <a:hlinkClick r:id="rId3"/>
              </a:rPr>
              <a:t>BSI</a:t>
            </a:r>
            <a:r>
              <a:rPr lang="de-DE" sz="1600" dirty="0" smtClean="0"/>
              <a:t> zu finden.</a:t>
            </a:r>
          </a:p>
          <a:p>
            <a:pPr marL="285750" indent="-285750"/>
            <a:r>
              <a:rPr lang="de-DE" sz="1600" dirty="0"/>
              <a:t>TSE sind mittlerweile lieferbar, aber Fachpersonal für Implementierung erforderlich  </a:t>
            </a:r>
          </a:p>
          <a:p>
            <a:pPr marL="285750" indent="-285750"/>
            <a:r>
              <a:rPr lang="de-DE" sz="1600" dirty="0"/>
              <a:t>Nichtbeanstandungsregelung des BMF </a:t>
            </a:r>
            <a:r>
              <a:rPr lang="de-DE" sz="1600" dirty="0" smtClean="0"/>
              <a:t>(zunächst) bis </a:t>
            </a:r>
            <a:r>
              <a:rPr lang="de-DE" sz="1600" dirty="0"/>
              <a:t>zum </a:t>
            </a:r>
            <a:r>
              <a:rPr lang="de-DE" sz="1600" dirty="0" smtClean="0"/>
              <a:t>30.09.2020</a:t>
            </a:r>
            <a:br>
              <a:rPr lang="de-DE" sz="1600" dirty="0" smtClean="0"/>
            </a:br>
            <a:r>
              <a:rPr lang="de-DE" sz="1600" dirty="0" smtClean="0"/>
              <a:t>Darüber </a:t>
            </a:r>
            <a:r>
              <a:rPr lang="de-DE" sz="1600" dirty="0"/>
              <a:t>hinaus: </a:t>
            </a:r>
            <a:endParaRPr lang="de-DE" sz="1600" dirty="0" smtClean="0"/>
          </a:p>
          <a:p>
            <a:pPr marL="487350" lvl="1" indent="-285750"/>
            <a:r>
              <a:rPr lang="de-DE" sz="1200" dirty="0" smtClean="0"/>
              <a:t>Antragslose </a:t>
            </a:r>
            <a:r>
              <a:rPr lang="de-DE" sz="1200" dirty="0"/>
              <a:t>Nichtbeanstandung für bestimmte Fallkonstellationen </a:t>
            </a:r>
            <a:endParaRPr lang="de-DE" sz="1200" dirty="0" smtClean="0"/>
          </a:p>
          <a:p>
            <a:pPr marL="487350" lvl="1" indent="-285750"/>
            <a:r>
              <a:rPr lang="de-DE" sz="1200" dirty="0" smtClean="0"/>
              <a:t>fast </a:t>
            </a:r>
            <a:r>
              <a:rPr lang="de-DE" sz="1200" dirty="0"/>
              <a:t>alle Bundesländer (Ausnahme: Bremen) haben eigene (aber ähnliche) Regelungen </a:t>
            </a:r>
            <a:r>
              <a:rPr lang="de-DE" sz="1200" dirty="0" smtClean="0"/>
              <a:t>erlassen</a:t>
            </a:r>
          </a:p>
          <a:p>
            <a:pPr marL="487350" lvl="1" indent="-285750"/>
            <a:r>
              <a:rPr lang="de-DE" sz="1200" dirty="0" smtClean="0"/>
              <a:t>unter </a:t>
            </a:r>
            <a:r>
              <a:rPr lang="de-DE" sz="1200" dirty="0"/>
              <a:t>bestimmten Voraussetzungen Nichtbeanstandung bis 31.03.2021 </a:t>
            </a:r>
            <a:r>
              <a:rPr lang="de-DE" sz="1200" dirty="0" smtClean="0"/>
              <a:t>(in NRW: 30.09.2021 für Einzelanträge)</a:t>
            </a:r>
            <a:endParaRPr lang="de-DE" sz="1200" dirty="0"/>
          </a:p>
          <a:p>
            <a:pPr marL="0" indent="0">
              <a:buNone/>
            </a:pPr>
            <a:r>
              <a:rPr lang="de-DE" dirty="0" smtClean="0"/>
              <a:t>	</a:t>
            </a:r>
            <a:endParaRPr lang="de-DE" dirty="0"/>
          </a:p>
        </p:txBody>
      </p:sp>
    </p:spTree>
    <p:extLst>
      <p:ext uri="{BB962C8B-B14F-4D97-AF65-F5344CB8AC3E}">
        <p14:creationId xmlns:p14="http://schemas.microsoft.com/office/powerpoint/2010/main" val="183132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r>
              <a:rPr lang="de-DE" dirty="0" smtClean="0"/>
              <a:t>Absicherungsschritte und Kommunikation zwischen</a:t>
            </a:r>
            <a:br>
              <a:rPr lang="de-DE" dirty="0" smtClean="0"/>
            </a:br>
            <a:r>
              <a:rPr lang="de-DE" dirty="0" err="1" smtClean="0"/>
              <a:t>eAS</a:t>
            </a:r>
            <a:r>
              <a:rPr lang="de-DE" dirty="0" smtClean="0"/>
              <a:t> und TSE, </a:t>
            </a:r>
          </a:p>
          <a:p>
            <a:pPr marL="285750" indent="-285750"/>
            <a:r>
              <a:rPr lang="de-DE" dirty="0" smtClean="0"/>
              <a:t>Public-Key-Infrastructure (= PKI)</a:t>
            </a:r>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Funktionsweise der TSE (vereinfachte Darstellung)</a:t>
            </a:r>
            <a:endParaRPr lang="de-DE" sz="2000" dirty="0"/>
          </a:p>
        </p:txBody>
      </p:sp>
      <p:pic>
        <p:nvPicPr>
          <p:cNvPr id="7" name="Bild 1" descr="Digitaler Kassenbon per QR-Code Scan ab sofort verfügbar"/>
          <p:cNvPicPr/>
          <p:nvPr/>
        </p:nvPicPr>
        <p:blipFill>
          <a:blip r:embed="rId3">
            <a:extLst>
              <a:ext uri="{28A0092B-C50C-407E-A947-70E740481C1C}">
                <a14:useLocalDpi xmlns:a14="http://schemas.microsoft.com/office/drawing/2010/main" val="0"/>
              </a:ext>
            </a:extLst>
          </a:blip>
          <a:srcRect/>
          <a:stretch>
            <a:fillRect/>
          </a:stretch>
        </p:blipFill>
        <p:spPr bwMode="auto">
          <a:xfrm>
            <a:off x="5263299" y="2144238"/>
            <a:ext cx="3880701" cy="2666574"/>
          </a:xfrm>
          <a:prstGeom prst="rect">
            <a:avLst/>
          </a:prstGeom>
          <a:noFill/>
          <a:ln>
            <a:noFill/>
          </a:ln>
        </p:spPr>
      </p:pic>
    </p:spTree>
    <p:extLst>
      <p:ext uri="{BB962C8B-B14F-4D97-AF65-F5344CB8AC3E}">
        <p14:creationId xmlns:p14="http://schemas.microsoft.com/office/powerpoint/2010/main" val="415441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ight Arrow 25"/>
          <p:cNvSpPr/>
          <p:nvPr/>
        </p:nvSpPr>
        <p:spPr>
          <a:xfrm rot="16200000" flipH="1">
            <a:off x="7021015" y="4440569"/>
            <a:ext cx="179139" cy="144463"/>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825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54" name="Rounded Rectangle 20"/>
          <p:cNvSpPr/>
          <p:nvPr/>
        </p:nvSpPr>
        <p:spPr>
          <a:xfrm>
            <a:off x="5347880" y="4137511"/>
            <a:ext cx="3372983" cy="286006"/>
          </a:xfrm>
          <a:prstGeom prst="roundRect">
            <a:avLst>
              <a:gd name="adj" fmla="val 20089"/>
            </a:avLst>
          </a:prstGeom>
          <a:solidFill>
            <a:schemeClr val="accent3">
              <a:lumMod val="60000"/>
              <a:lumOff val="40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70000" lnSpcReduction="20000"/>
          </a:bodyPr>
          <a:lstStyle/>
          <a:p>
            <a:pPr algn="ctr"/>
            <a:r>
              <a:rPr lang="en-US" sz="1400" dirty="0">
                <a:latin typeface="BentonSans Regular"/>
              </a:rPr>
              <a:t>function “export”: </a:t>
            </a:r>
            <a:r>
              <a:rPr lang="en-US" sz="1400" dirty="0" err="1">
                <a:latin typeface="BentonSans Regular"/>
              </a:rPr>
              <a:t>Zur</a:t>
            </a:r>
            <a:r>
              <a:rPr lang="en-US" sz="1400" dirty="0">
                <a:latin typeface="BentonSans Regular"/>
              </a:rPr>
              <a:t> </a:t>
            </a:r>
            <a:r>
              <a:rPr lang="en-US" sz="1400" dirty="0" err="1">
                <a:latin typeface="BentonSans Regular"/>
              </a:rPr>
              <a:t>Kasse</a:t>
            </a:r>
            <a:r>
              <a:rPr lang="en-US" sz="1400" dirty="0">
                <a:latin typeface="BentonSans Regular"/>
              </a:rPr>
              <a:t> </a:t>
            </a:r>
            <a:r>
              <a:rPr lang="en-US" sz="1400" dirty="0" err="1">
                <a:latin typeface="BentonSans Regular"/>
              </a:rPr>
              <a:t>bzw</a:t>
            </a:r>
            <a:r>
              <a:rPr lang="en-US" sz="1400" dirty="0">
                <a:latin typeface="BentonSans Regular"/>
              </a:rPr>
              <a:t>. </a:t>
            </a:r>
            <a:r>
              <a:rPr lang="en-US" sz="1400" dirty="0" err="1">
                <a:latin typeface="BentonSans Regular"/>
              </a:rPr>
              <a:t>zum</a:t>
            </a:r>
            <a:r>
              <a:rPr lang="en-US" sz="1400" dirty="0">
                <a:latin typeface="BentonSans Regular"/>
              </a:rPr>
              <a:t> </a:t>
            </a:r>
            <a:r>
              <a:rPr lang="en-US" sz="1400" dirty="0" err="1">
                <a:latin typeface="BentonSans Regular"/>
              </a:rPr>
              <a:t>Archivsystem</a:t>
            </a:r>
            <a:r>
              <a:rPr lang="en-US" sz="1400" dirty="0">
                <a:latin typeface="BentonSans Regular"/>
              </a:rPr>
              <a:t> </a:t>
            </a:r>
          </a:p>
        </p:txBody>
      </p:sp>
      <p:grpSp>
        <p:nvGrpSpPr>
          <p:cNvPr id="5" name="Gruppieren 4"/>
          <p:cNvGrpSpPr/>
          <p:nvPr/>
        </p:nvGrpSpPr>
        <p:grpSpPr>
          <a:xfrm>
            <a:off x="2596706" y="148659"/>
            <a:ext cx="1465714" cy="3726860"/>
            <a:chOff x="290691" y="742950"/>
            <a:chExt cx="1465714" cy="3726860"/>
          </a:xfrm>
        </p:grpSpPr>
        <p:sp>
          <p:nvSpPr>
            <p:cNvPr id="46" name="Right Arrow 14"/>
            <p:cNvSpPr/>
            <p:nvPr/>
          </p:nvSpPr>
          <p:spPr>
            <a:xfrm rot="16200000" flipH="1">
              <a:off x="967326" y="3975621"/>
              <a:ext cx="139418" cy="211403"/>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571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41" name="Right Arrow 14"/>
            <p:cNvSpPr/>
            <p:nvPr/>
          </p:nvSpPr>
          <p:spPr>
            <a:xfrm rot="16200000" flipH="1">
              <a:off x="897616" y="3441410"/>
              <a:ext cx="278836" cy="211403"/>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571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33" name="Rounded Rectangle 32"/>
            <p:cNvSpPr/>
            <p:nvPr/>
          </p:nvSpPr>
          <p:spPr>
            <a:xfrm>
              <a:off x="290691" y="3714750"/>
              <a:ext cx="1420558"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55000" lnSpcReduction="20000"/>
            </a:bodyPr>
            <a:lstStyle/>
            <a:p>
              <a:pPr algn="ctr"/>
              <a:r>
                <a:rPr lang="en-US" sz="1500" dirty="0" err="1">
                  <a:latin typeface="BentonSans Regular"/>
                </a:rPr>
                <a:t>Kasse</a:t>
              </a:r>
              <a:r>
                <a:rPr lang="en-US" sz="1500" dirty="0">
                  <a:latin typeface="BentonSans Regular"/>
                </a:rPr>
                <a:t> </a:t>
              </a:r>
              <a:r>
                <a:rPr lang="en-US" sz="1500" dirty="0" err="1">
                  <a:latin typeface="BentonSans Regular"/>
                </a:rPr>
                <a:t>beendet</a:t>
              </a:r>
              <a:r>
                <a:rPr lang="en-US" sz="1500" dirty="0">
                  <a:latin typeface="BentonSans Regular"/>
                </a:rPr>
                <a:t> </a:t>
              </a:r>
              <a:r>
                <a:rPr lang="en-US" sz="1500" dirty="0" err="1">
                  <a:latin typeface="BentonSans Regular"/>
                </a:rPr>
                <a:t>Vorgang</a:t>
              </a:r>
              <a:endParaRPr lang="en-US" sz="1500" dirty="0">
                <a:latin typeface="BentonSans Regular"/>
              </a:endParaRPr>
            </a:p>
          </p:txBody>
        </p:sp>
        <p:sp>
          <p:nvSpPr>
            <p:cNvPr id="20" name="Rounded Rectangle 19"/>
            <p:cNvSpPr/>
            <p:nvPr/>
          </p:nvSpPr>
          <p:spPr>
            <a:xfrm>
              <a:off x="304803" y="742950"/>
              <a:ext cx="1451602"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62500" lnSpcReduction="20000"/>
            </a:bodyPr>
            <a:lstStyle/>
            <a:p>
              <a:pPr algn="ctr"/>
              <a:r>
                <a:rPr lang="en-US" sz="1500" dirty="0" err="1">
                  <a:latin typeface="BentonSans Regular"/>
                </a:rPr>
                <a:t>Kasse</a:t>
              </a:r>
              <a:r>
                <a:rPr lang="en-US" sz="1500" dirty="0">
                  <a:latin typeface="BentonSans Regular"/>
                </a:rPr>
                <a:t> </a:t>
              </a:r>
              <a:r>
                <a:rPr lang="en-US" sz="1500" dirty="0" err="1">
                  <a:latin typeface="BentonSans Regular"/>
                </a:rPr>
                <a:t>startet</a:t>
              </a:r>
              <a:r>
                <a:rPr lang="en-US" sz="1500" dirty="0">
                  <a:latin typeface="BentonSans Regular"/>
                </a:rPr>
                <a:t> </a:t>
              </a:r>
              <a:r>
                <a:rPr lang="en-US" sz="1500" dirty="0" err="1">
                  <a:latin typeface="BentonSans Regular"/>
                </a:rPr>
                <a:t>Vorgang</a:t>
              </a:r>
              <a:endParaRPr lang="en-US" sz="1500" dirty="0">
                <a:latin typeface="BentonSans Regular"/>
              </a:endParaRPr>
            </a:p>
          </p:txBody>
        </p:sp>
        <p:sp>
          <p:nvSpPr>
            <p:cNvPr id="44" name="Rounded Rectangle 32"/>
            <p:cNvSpPr/>
            <p:nvPr/>
          </p:nvSpPr>
          <p:spPr>
            <a:xfrm>
              <a:off x="299065" y="4183804"/>
              <a:ext cx="1420558"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70000" lnSpcReduction="20000"/>
            </a:bodyPr>
            <a:lstStyle/>
            <a:p>
              <a:pPr algn="ctr"/>
              <a:r>
                <a:rPr lang="en-US" sz="1500" dirty="0" err="1">
                  <a:latin typeface="BentonSans Regular"/>
                </a:rPr>
                <a:t>Kasse</a:t>
              </a:r>
              <a:r>
                <a:rPr lang="en-US" sz="1500" dirty="0">
                  <a:latin typeface="BentonSans Regular"/>
                </a:rPr>
                <a:t> </a:t>
              </a:r>
              <a:r>
                <a:rPr lang="en-US" sz="1500" dirty="0" err="1">
                  <a:latin typeface="BentonSans Regular"/>
                </a:rPr>
                <a:t>druckt</a:t>
              </a:r>
              <a:r>
                <a:rPr lang="en-US" sz="1500" dirty="0">
                  <a:latin typeface="BentonSans Regular"/>
                </a:rPr>
                <a:t> </a:t>
              </a:r>
              <a:r>
                <a:rPr lang="en-US" sz="1500" dirty="0" err="1">
                  <a:latin typeface="BentonSans Regular"/>
                </a:rPr>
                <a:t>Beleg</a:t>
              </a:r>
              <a:endParaRPr lang="en-US" sz="1500" dirty="0">
                <a:latin typeface="BentonSans Regular"/>
              </a:endParaRPr>
            </a:p>
          </p:txBody>
        </p:sp>
      </p:grpSp>
      <p:sp>
        <p:nvSpPr>
          <p:cNvPr id="42" name="Rounded Rectangle 20"/>
          <p:cNvSpPr/>
          <p:nvPr/>
        </p:nvSpPr>
        <p:spPr>
          <a:xfrm>
            <a:off x="4111821" y="3290533"/>
            <a:ext cx="3265166" cy="612646"/>
          </a:xfrm>
          <a:prstGeom prst="roundRect">
            <a:avLst>
              <a:gd name="adj" fmla="val 20089"/>
            </a:avLst>
          </a:prstGeom>
          <a:solidFill>
            <a:schemeClr val="tx1">
              <a:lumMod val="85000"/>
              <a:lumOff val="15000"/>
              <a:alpha val="34000"/>
            </a:schemeClr>
          </a:solidFill>
          <a:ln>
            <a:solidFill>
              <a:schemeClr val="bg1">
                <a:lumMod val="95000"/>
              </a:schemeClr>
            </a:solidFill>
          </a:ln>
          <a:effectLst>
            <a:outerShdw blurRad="152400" dist="152400" dir="5400000" sx="90000" sy="-19000"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45718" rIns="91436" bIns="45718" rtlCol="0" anchor="t" anchorCtr="0">
            <a:noAutofit/>
          </a:bodyPr>
          <a:lstStyle/>
          <a:p>
            <a:pPr algn="ctr"/>
            <a:r>
              <a:rPr lang="en-US" sz="1000" dirty="0">
                <a:solidFill>
                  <a:schemeClr val="bg1"/>
                </a:solidFill>
                <a:latin typeface="BentonSans Regular"/>
              </a:rPr>
              <a:t>§ 6 </a:t>
            </a:r>
            <a:r>
              <a:rPr lang="en-US" sz="1000" dirty="0" err="1">
                <a:solidFill>
                  <a:schemeClr val="bg1"/>
                </a:solidFill>
                <a:latin typeface="BentonSans Regular"/>
              </a:rPr>
              <a:t>KassenSichV</a:t>
            </a:r>
            <a:r>
              <a:rPr lang="en-US" sz="1000" dirty="0">
                <a:solidFill>
                  <a:schemeClr val="bg1"/>
                </a:solidFill>
                <a:latin typeface="BentonSans Regular"/>
              </a:rPr>
              <a:t> </a:t>
            </a:r>
            <a:r>
              <a:rPr lang="en-US" sz="1000" dirty="0" err="1">
                <a:solidFill>
                  <a:schemeClr val="bg1"/>
                </a:solidFill>
                <a:latin typeface="BentonSans Regular"/>
              </a:rPr>
              <a:t>fordert</a:t>
            </a:r>
            <a:r>
              <a:rPr lang="en-US" sz="1000" dirty="0">
                <a:solidFill>
                  <a:schemeClr val="bg1"/>
                </a:solidFill>
                <a:latin typeface="BentonSans Regular"/>
              </a:rPr>
              <a:t> </a:t>
            </a:r>
            <a:r>
              <a:rPr lang="en-US" sz="1000" dirty="0" err="1">
                <a:solidFill>
                  <a:schemeClr val="bg1"/>
                </a:solidFill>
                <a:latin typeface="BentonSans Regular"/>
              </a:rPr>
              <a:t>im</a:t>
            </a:r>
            <a:r>
              <a:rPr lang="en-US" sz="1000" dirty="0">
                <a:solidFill>
                  <a:schemeClr val="bg1"/>
                </a:solidFill>
                <a:latin typeface="BentonSans Regular"/>
              </a:rPr>
              <a:t> </a:t>
            </a:r>
            <a:r>
              <a:rPr lang="en-US" sz="1000" dirty="0" err="1">
                <a:solidFill>
                  <a:schemeClr val="bg1"/>
                </a:solidFill>
                <a:latin typeface="BentonSans Regular"/>
              </a:rPr>
              <a:t>Druck</a:t>
            </a:r>
            <a:r>
              <a:rPr lang="en-US" sz="1000" dirty="0">
                <a:solidFill>
                  <a:schemeClr val="bg1"/>
                </a:solidFill>
                <a:latin typeface="BentonSans Regular"/>
              </a:rPr>
              <a:t> </a:t>
            </a:r>
            <a:r>
              <a:rPr lang="en-US" sz="1000" dirty="0" err="1">
                <a:solidFill>
                  <a:schemeClr val="bg1"/>
                </a:solidFill>
                <a:latin typeface="BentonSans Regular"/>
              </a:rPr>
              <a:t>u.a</a:t>
            </a:r>
            <a:r>
              <a:rPr lang="en-US" sz="1000" dirty="0">
                <a:solidFill>
                  <a:schemeClr val="bg1"/>
                </a:solidFill>
                <a:latin typeface="BentonSans Regular"/>
              </a:rPr>
              <a:t>.:  </a:t>
            </a:r>
          </a:p>
          <a:p>
            <a:pPr algn="ctr"/>
            <a:r>
              <a:rPr lang="en-US" sz="1000" dirty="0" err="1">
                <a:solidFill>
                  <a:schemeClr val="bg1"/>
                </a:solidFill>
                <a:latin typeface="BentonSans Regular"/>
              </a:rPr>
              <a:t>serialNumber</a:t>
            </a:r>
            <a:r>
              <a:rPr lang="en-US" sz="1000" dirty="0">
                <a:solidFill>
                  <a:schemeClr val="bg1"/>
                </a:solidFill>
                <a:latin typeface="BentonSans Regular"/>
              </a:rPr>
              <a:t> | </a:t>
            </a:r>
            <a:r>
              <a:rPr lang="en-US" sz="1000" dirty="0" err="1">
                <a:solidFill>
                  <a:schemeClr val="bg1"/>
                </a:solidFill>
                <a:latin typeface="BentonSans Regular"/>
              </a:rPr>
              <a:t>logTime</a:t>
            </a:r>
            <a:r>
              <a:rPr lang="en-US" sz="1000" dirty="0">
                <a:solidFill>
                  <a:schemeClr val="bg1"/>
                </a:solidFill>
                <a:latin typeface="BentonSans Regular"/>
              </a:rPr>
              <a:t> (Start) | </a:t>
            </a:r>
            <a:r>
              <a:rPr lang="en-US" sz="1000" dirty="0" err="1">
                <a:solidFill>
                  <a:schemeClr val="bg1"/>
                </a:solidFill>
                <a:latin typeface="BentonSans Regular"/>
              </a:rPr>
              <a:t>logTime</a:t>
            </a:r>
            <a:r>
              <a:rPr lang="en-US" sz="1000" dirty="0">
                <a:solidFill>
                  <a:schemeClr val="bg1"/>
                </a:solidFill>
                <a:latin typeface="BentonSans Regular"/>
              </a:rPr>
              <a:t> (Finish) | </a:t>
            </a:r>
            <a:r>
              <a:rPr lang="en-US" sz="1000" dirty="0" err="1">
                <a:solidFill>
                  <a:schemeClr val="bg1"/>
                </a:solidFill>
                <a:latin typeface="BentonSans Regular"/>
              </a:rPr>
              <a:t>transactionNumber</a:t>
            </a:r>
            <a:endParaRPr lang="en-US" sz="1000" dirty="0">
              <a:solidFill>
                <a:schemeClr val="bg1"/>
              </a:solidFill>
              <a:latin typeface="BentonSans Regular"/>
            </a:endParaRPr>
          </a:p>
        </p:txBody>
      </p:sp>
      <p:grpSp>
        <p:nvGrpSpPr>
          <p:cNvPr id="11" name="Gruppieren 10"/>
          <p:cNvGrpSpPr/>
          <p:nvPr/>
        </p:nvGrpSpPr>
        <p:grpSpPr>
          <a:xfrm>
            <a:off x="4017265" y="1649132"/>
            <a:ext cx="3360710" cy="286006"/>
            <a:chOff x="1711250" y="2243423"/>
            <a:chExt cx="3360710" cy="286006"/>
          </a:xfrm>
        </p:grpSpPr>
        <p:sp>
          <p:nvSpPr>
            <p:cNvPr id="28" name="Rounded Rectangle 27"/>
            <p:cNvSpPr/>
            <p:nvPr/>
          </p:nvSpPr>
          <p:spPr>
            <a:xfrm>
              <a:off x="2971800" y="2243423"/>
              <a:ext cx="2100160"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Autofit/>
            </a:bodyPr>
            <a:lstStyle/>
            <a:p>
              <a:pPr algn="ctr"/>
              <a:r>
                <a:rPr lang="en-US" sz="900" dirty="0" err="1">
                  <a:solidFill>
                    <a:schemeClr val="accent2">
                      <a:lumMod val="60000"/>
                      <a:lumOff val="40000"/>
                    </a:schemeClr>
                  </a:solidFill>
                  <a:latin typeface="BentonSans Regular"/>
                </a:rPr>
                <a:t>transactionNumber</a:t>
              </a:r>
              <a:r>
                <a:rPr lang="en-US" sz="900" dirty="0">
                  <a:latin typeface="BentonSans Regular"/>
                </a:rPr>
                <a:t> | </a:t>
              </a:r>
              <a:r>
                <a:rPr lang="en-US" sz="900" dirty="0" err="1">
                  <a:latin typeface="BentonSans Regular"/>
                </a:rPr>
                <a:t>clientID</a:t>
              </a:r>
              <a:r>
                <a:rPr lang="en-US" sz="900" dirty="0">
                  <a:latin typeface="BentonSans Regular"/>
                </a:rPr>
                <a:t> | “</a:t>
              </a:r>
              <a:r>
                <a:rPr lang="en-US" sz="900" dirty="0" err="1">
                  <a:latin typeface="BentonSans Regular"/>
                </a:rPr>
                <a:t>neue</a:t>
              </a:r>
              <a:r>
                <a:rPr lang="en-US" sz="900" dirty="0">
                  <a:latin typeface="BentonSans Regular"/>
                </a:rPr>
                <a:t>” </a:t>
              </a:r>
              <a:r>
                <a:rPr lang="en-US" sz="900" dirty="0" err="1">
                  <a:latin typeface="BentonSans Regular"/>
                </a:rPr>
                <a:t>processData</a:t>
              </a:r>
              <a:r>
                <a:rPr lang="en-US" sz="900" dirty="0">
                  <a:latin typeface="BentonSans Regular"/>
                </a:rPr>
                <a:t> | </a:t>
              </a:r>
              <a:r>
                <a:rPr lang="en-US" sz="900" dirty="0" err="1">
                  <a:latin typeface="BentonSans Regular"/>
                </a:rPr>
                <a:t>processType</a:t>
              </a:r>
              <a:endParaRPr lang="en-US" sz="900" dirty="0">
                <a:latin typeface="BentonSans Regular"/>
              </a:endParaRPr>
            </a:p>
          </p:txBody>
        </p:sp>
        <p:sp>
          <p:nvSpPr>
            <p:cNvPr id="25" name="Right Arrow 24"/>
            <p:cNvSpPr/>
            <p:nvPr/>
          </p:nvSpPr>
          <p:spPr>
            <a:xfrm rot="10800000" flipH="1">
              <a:off x="1711250" y="2314294"/>
              <a:ext cx="1190932" cy="166839"/>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825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grpSp>
      <p:grpSp>
        <p:nvGrpSpPr>
          <p:cNvPr id="13" name="Gruppieren 12"/>
          <p:cNvGrpSpPr/>
          <p:nvPr/>
        </p:nvGrpSpPr>
        <p:grpSpPr>
          <a:xfrm>
            <a:off x="4017265" y="2422405"/>
            <a:ext cx="3360723" cy="286006"/>
            <a:chOff x="1711249" y="3016696"/>
            <a:chExt cx="3360723" cy="286006"/>
          </a:xfrm>
        </p:grpSpPr>
        <p:sp>
          <p:nvSpPr>
            <p:cNvPr id="31" name="Right Arrow 24"/>
            <p:cNvSpPr/>
            <p:nvPr/>
          </p:nvSpPr>
          <p:spPr>
            <a:xfrm rot="10800000" flipH="1">
              <a:off x="1711249" y="3087114"/>
              <a:ext cx="1190932" cy="166839"/>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825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40" name="Rounded Rectangle 27"/>
            <p:cNvSpPr/>
            <p:nvPr/>
          </p:nvSpPr>
          <p:spPr>
            <a:xfrm>
              <a:off x="2971812" y="3016696"/>
              <a:ext cx="2100160"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Autofit/>
            </a:bodyPr>
            <a:lstStyle/>
            <a:p>
              <a:pPr algn="ctr"/>
              <a:r>
                <a:rPr lang="en-US" sz="900" dirty="0" err="1">
                  <a:solidFill>
                    <a:schemeClr val="accent2">
                      <a:lumMod val="60000"/>
                      <a:lumOff val="40000"/>
                    </a:schemeClr>
                  </a:solidFill>
                  <a:latin typeface="BentonSans Regular"/>
                </a:rPr>
                <a:t>transactionNumber</a:t>
              </a:r>
              <a:r>
                <a:rPr lang="en-US" sz="900" dirty="0">
                  <a:latin typeface="BentonSans Regular"/>
                </a:rPr>
                <a:t> | </a:t>
              </a:r>
              <a:r>
                <a:rPr lang="en-US" sz="900" dirty="0" err="1">
                  <a:latin typeface="BentonSans Regular"/>
                </a:rPr>
                <a:t>clientID</a:t>
              </a:r>
              <a:r>
                <a:rPr lang="en-US" sz="900" dirty="0">
                  <a:latin typeface="BentonSans Regular"/>
                </a:rPr>
                <a:t> | </a:t>
              </a:r>
              <a:r>
                <a:rPr lang="en-US" sz="900" dirty="0" err="1">
                  <a:latin typeface="BentonSans Regular"/>
                </a:rPr>
                <a:t>processData</a:t>
              </a:r>
              <a:r>
                <a:rPr lang="en-US" sz="900" dirty="0">
                  <a:latin typeface="BentonSans Regular"/>
                </a:rPr>
                <a:t> | </a:t>
              </a:r>
              <a:r>
                <a:rPr lang="en-US" sz="900" dirty="0" err="1">
                  <a:latin typeface="BentonSans Regular"/>
                </a:rPr>
                <a:t>processType</a:t>
              </a:r>
              <a:endParaRPr lang="en-US" sz="900" dirty="0">
                <a:latin typeface="BentonSans Regular"/>
              </a:endParaRPr>
            </a:p>
          </p:txBody>
        </p:sp>
      </p:grpSp>
      <p:grpSp>
        <p:nvGrpSpPr>
          <p:cNvPr id="6" name="Gruppieren 5"/>
          <p:cNvGrpSpPr/>
          <p:nvPr/>
        </p:nvGrpSpPr>
        <p:grpSpPr>
          <a:xfrm>
            <a:off x="2745724" y="440957"/>
            <a:ext cx="1193076" cy="2369222"/>
            <a:chOff x="439709" y="1035248"/>
            <a:chExt cx="1193076" cy="2369222"/>
          </a:xfrm>
        </p:grpSpPr>
        <p:sp>
          <p:nvSpPr>
            <p:cNvPr id="29" name="Flowchart: Decision 21"/>
            <p:cNvSpPr/>
            <p:nvPr/>
          </p:nvSpPr>
          <p:spPr>
            <a:xfrm>
              <a:off x="450996" y="2936599"/>
              <a:ext cx="1181789" cy="467871"/>
            </a:xfrm>
            <a:prstGeom prst="flowChartDecision">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77500" lnSpcReduction="20000"/>
            </a:bodyPr>
            <a:lstStyle/>
            <a:p>
              <a:pPr algn="ctr"/>
              <a:r>
                <a:rPr lang="en-US" sz="1400" dirty="0">
                  <a:latin typeface="BentonSans Regular"/>
                </a:rPr>
                <a:t>Finish</a:t>
              </a:r>
            </a:p>
          </p:txBody>
        </p:sp>
        <p:sp>
          <p:nvSpPr>
            <p:cNvPr id="30" name="Right Arrow 14"/>
            <p:cNvSpPr/>
            <p:nvPr/>
          </p:nvSpPr>
          <p:spPr>
            <a:xfrm rot="16200000" flipH="1">
              <a:off x="895772" y="2663866"/>
              <a:ext cx="278836" cy="211403"/>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571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22" name="Flowchart: Decision 21"/>
            <p:cNvSpPr/>
            <p:nvPr/>
          </p:nvSpPr>
          <p:spPr>
            <a:xfrm>
              <a:off x="446409" y="2163779"/>
              <a:ext cx="1181789" cy="467871"/>
            </a:xfrm>
            <a:prstGeom prst="flowChartDecision">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70000" lnSpcReduction="20000"/>
            </a:bodyPr>
            <a:lstStyle/>
            <a:p>
              <a:pPr algn="ctr"/>
              <a:r>
                <a:rPr lang="en-US" sz="1400" dirty="0">
                  <a:latin typeface="BentonSans Regular"/>
                </a:rPr>
                <a:t>Update</a:t>
              </a:r>
            </a:p>
          </p:txBody>
        </p:sp>
        <p:sp>
          <p:nvSpPr>
            <p:cNvPr id="15" name="Right Arrow 14"/>
            <p:cNvSpPr/>
            <p:nvPr/>
          </p:nvSpPr>
          <p:spPr>
            <a:xfrm rot="16200000" flipH="1">
              <a:off x="891185" y="1891046"/>
              <a:ext cx="278836" cy="211403"/>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571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10" name="Flowchart: Decision 9"/>
            <p:cNvSpPr/>
            <p:nvPr/>
          </p:nvSpPr>
          <p:spPr>
            <a:xfrm>
              <a:off x="439709" y="1377314"/>
              <a:ext cx="1181789" cy="467871"/>
            </a:xfrm>
            <a:prstGeom prst="flowChartDecision">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77500" lnSpcReduction="20000"/>
            </a:bodyPr>
            <a:lstStyle/>
            <a:p>
              <a:pPr algn="ctr"/>
              <a:r>
                <a:rPr lang="en-US" sz="1400" dirty="0">
                  <a:latin typeface="BentonSans Regular"/>
                </a:rPr>
                <a:t>Start</a:t>
              </a:r>
            </a:p>
          </p:txBody>
        </p:sp>
        <p:sp>
          <p:nvSpPr>
            <p:cNvPr id="9" name="Right Arrow 8"/>
            <p:cNvSpPr/>
            <p:nvPr/>
          </p:nvSpPr>
          <p:spPr>
            <a:xfrm rot="16200000" flipH="1">
              <a:off x="859572" y="1100580"/>
              <a:ext cx="342068" cy="211403"/>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571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grpSp>
      <p:grpSp>
        <p:nvGrpSpPr>
          <p:cNvPr id="12" name="Gruppieren 11"/>
          <p:cNvGrpSpPr/>
          <p:nvPr/>
        </p:nvGrpSpPr>
        <p:grpSpPr>
          <a:xfrm>
            <a:off x="3531916" y="1999081"/>
            <a:ext cx="3846059" cy="286006"/>
            <a:chOff x="1225900" y="2593372"/>
            <a:chExt cx="3846059" cy="286006"/>
          </a:xfrm>
        </p:grpSpPr>
        <p:sp>
          <p:nvSpPr>
            <p:cNvPr id="38" name="Rounded Rectangle 20"/>
            <p:cNvSpPr/>
            <p:nvPr/>
          </p:nvSpPr>
          <p:spPr>
            <a:xfrm>
              <a:off x="1698976" y="2593372"/>
              <a:ext cx="3372983" cy="286006"/>
            </a:xfrm>
            <a:prstGeom prst="roundRect">
              <a:avLst>
                <a:gd name="adj" fmla="val 2008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Autofit/>
            </a:bodyPr>
            <a:lstStyle/>
            <a:p>
              <a:pPr algn="ctr"/>
              <a:r>
                <a:rPr lang="en-US" sz="900" dirty="0">
                  <a:latin typeface="BentonSans Regular"/>
                </a:rPr>
                <a:t>+ </a:t>
              </a:r>
              <a:r>
                <a:rPr lang="en-US" sz="900" dirty="0" err="1">
                  <a:latin typeface="BentonSans Regular"/>
                </a:rPr>
                <a:t>logTime</a:t>
              </a:r>
              <a:r>
                <a:rPr lang="en-US" sz="900" dirty="0">
                  <a:latin typeface="BentonSans Regular"/>
                </a:rPr>
                <a:t> | </a:t>
              </a:r>
              <a:r>
                <a:rPr lang="en-US" sz="900" dirty="0" err="1">
                  <a:latin typeface="BentonSans Regular"/>
                </a:rPr>
                <a:t>signatureCounter</a:t>
              </a:r>
              <a:r>
                <a:rPr lang="en-US" sz="900" dirty="0">
                  <a:latin typeface="BentonSans Regular"/>
                </a:rPr>
                <a:t> | </a:t>
              </a:r>
              <a:r>
                <a:rPr lang="en-US" sz="900" dirty="0" err="1">
                  <a:latin typeface="BentonSans Regular"/>
                </a:rPr>
                <a:t>signatureValue</a:t>
              </a:r>
              <a:r>
                <a:rPr lang="en-US" sz="900" dirty="0">
                  <a:latin typeface="BentonSans Regular"/>
                </a:rPr>
                <a:t> (</a:t>
              </a:r>
              <a:r>
                <a:rPr lang="en-US" sz="900" dirty="0" err="1">
                  <a:latin typeface="BentonSans Regular"/>
                </a:rPr>
                <a:t>Signierung</a:t>
              </a:r>
              <a:r>
                <a:rPr lang="en-US" sz="900" dirty="0">
                  <a:latin typeface="BentonSans Regular"/>
                </a:rPr>
                <a:t> </a:t>
              </a:r>
              <a:r>
                <a:rPr lang="en-US" sz="900" dirty="0" err="1">
                  <a:latin typeface="BentonSans Regular"/>
                </a:rPr>
                <a:t>ist</a:t>
              </a:r>
              <a:r>
                <a:rPr lang="en-US" sz="900" dirty="0">
                  <a:latin typeface="BentonSans Regular"/>
                </a:rPr>
                <a:t> optional) </a:t>
              </a:r>
            </a:p>
          </p:txBody>
        </p:sp>
        <p:sp>
          <p:nvSpPr>
            <p:cNvPr id="39" name="Right Arrow 25"/>
            <p:cNvSpPr/>
            <p:nvPr/>
          </p:nvSpPr>
          <p:spPr>
            <a:xfrm flipH="1">
              <a:off x="1225900" y="2641437"/>
              <a:ext cx="374301" cy="166839"/>
            </a:xfrm>
            <a:prstGeom prst="rightArrow">
              <a:avLst>
                <a:gd name="adj1" fmla="val 33317"/>
                <a:gd name="adj2" fmla="val 5419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latin typeface="BentonSans Regular"/>
              </a:endParaRPr>
            </a:p>
          </p:txBody>
        </p:sp>
      </p:grpSp>
      <p:grpSp>
        <p:nvGrpSpPr>
          <p:cNvPr id="7" name="Gruppieren 6"/>
          <p:cNvGrpSpPr/>
          <p:nvPr/>
        </p:nvGrpSpPr>
        <p:grpSpPr>
          <a:xfrm>
            <a:off x="4031376" y="611991"/>
            <a:ext cx="5007862" cy="3346669"/>
            <a:chOff x="1725361" y="1206281"/>
            <a:chExt cx="5007862" cy="3346669"/>
          </a:xfrm>
        </p:grpSpPr>
        <p:sp>
          <p:nvSpPr>
            <p:cNvPr id="35" name="Rounded Rectangle 34"/>
            <p:cNvSpPr/>
            <p:nvPr/>
          </p:nvSpPr>
          <p:spPr>
            <a:xfrm>
              <a:off x="5153977" y="1206281"/>
              <a:ext cx="1579246" cy="3346669"/>
            </a:xfrm>
            <a:prstGeom prst="roundRect">
              <a:avLst>
                <a:gd name="adj" fmla="val 6760"/>
              </a:avLst>
            </a:prstGeom>
            <a:solidFill>
              <a:schemeClr val="tx1">
                <a:lumMod val="85000"/>
                <a:lumOff val="15000"/>
                <a:alpha val="34000"/>
              </a:schemeClr>
            </a:solidFill>
            <a:ln>
              <a:solidFill>
                <a:schemeClr val="bg1">
                  <a:lumMod val="95000"/>
                </a:schemeClr>
              </a:solidFill>
            </a:ln>
            <a:effectLst>
              <a:outerShdw blurRad="152400" dist="152400" dir="5400000" sx="90000" sy="-19000"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45718" rIns="91436" bIns="45718" rtlCol="0" anchor="t" anchorCtr="0">
              <a:normAutofit/>
            </a:bodyPr>
            <a:lstStyle/>
            <a:p>
              <a:pPr algn="ctr"/>
              <a:endParaRPr lang="en-US" sz="1100" dirty="0">
                <a:solidFill>
                  <a:schemeClr val="bg1"/>
                </a:solidFill>
                <a:latin typeface="BentonSans Regular"/>
              </a:endParaRPr>
            </a:p>
          </p:txBody>
        </p:sp>
        <p:sp>
          <p:nvSpPr>
            <p:cNvPr id="21" name="Rounded Rectangle 20"/>
            <p:cNvSpPr/>
            <p:nvPr/>
          </p:nvSpPr>
          <p:spPr>
            <a:xfrm>
              <a:off x="2962346" y="1468246"/>
              <a:ext cx="2077582"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55000" lnSpcReduction="20000"/>
            </a:bodyPr>
            <a:lstStyle/>
            <a:p>
              <a:pPr algn="ctr"/>
              <a:r>
                <a:rPr lang="en-US" sz="1500" dirty="0" err="1">
                  <a:latin typeface="BentonSans Regular"/>
                </a:rPr>
                <a:t>clientID</a:t>
              </a:r>
              <a:r>
                <a:rPr lang="en-US" sz="1500" dirty="0">
                  <a:latin typeface="BentonSans Regular"/>
                </a:rPr>
                <a:t> | </a:t>
              </a:r>
              <a:r>
                <a:rPr lang="en-US" sz="1500" dirty="0" err="1">
                  <a:latin typeface="BentonSans Regular"/>
                </a:rPr>
                <a:t>processData</a:t>
              </a:r>
              <a:r>
                <a:rPr lang="en-US" sz="1500" dirty="0">
                  <a:latin typeface="BentonSans Regular"/>
                </a:rPr>
                <a:t> | </a:t>
              </a:r>
              <a:r>
                <a:rPr lang="en-US" sz="1500" dirty="0" err="1">
                  <a:latin typeface="BentonSans Regular"/>
                </a:rPr>
                <a:t>processType</a:t>
              </a:r>
              <a:endParaRPr lang="en-US" sz="1500" dirty="0">
                <a:latin typeface="BentonSans Regular"/>
              </a:endParaRPr>
            </a:p>
          </p:txBody>
        </p:sp>
        <p:sp>
          <p:nvSpPr>
            <p:cNvPr id="26" name="Right Arrow 25"/>
            <p:cNvSpPr/>
            <p:nvPr/>
          </p:nvSpPr>
          <p:spPr>
            <a:xfrm rot="10800000" flipH="1">
              <a:off x="1725361" y="1530348"/>
              <a:ext cx="1192980" cy="166839"/>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825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47" name="Rounded Rectangle 20"/>
            <p:cNvSpPr/>
            <p:nvPr/>
          </p:nvSpPr>
          <p:spPr>
            <a:xfrm>
              <a:off x="5212644" y="1558862"/>
              <a:ext cx="1467982" cy="860488"/>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a:bodyPr>
            <a:lstStyle/>
            <a:p>
              <a:pPr algn="ctr"/>
              <a:r>
                <a:rPr lang="en-US" sz="1100" dirty="0" err="1">
                  <a:latin typeface="BentonSans Regular"/>
                </a:rPr>
                <a:t>clientID</a:t>
              </a:r>
              <a:endParaRPr lang="en-US" sz="1100" dirty="0">
                <a:latin typeface="BentonSans Regular"/>
              </a:endParaRPr>
            </a:p>
            <a:p>
              <a:pPr algn="ctr"/>
              <a:r>
                <a:rPr lang="en-US" sz="1100" dirty="0" err="1">
                  <a:latin typeface="BentonSans Regular"/>
                </a:rPr>
                <a:t>processData</a:t>
              </a:r>
              <a:endParaRPr lang="en-US" sz="1100" dirty="0">
                <a:latin typeface="BentonSans Regular"/>
              </a:endParaRPr>
            </a:p>
            <a:p>
              <a:pPr algn="ctr"/>
              <a:r>
                <a:rPr lang="en-US" sz="1100" dirty="0" err="1">
                  <a:latin typeface="BentonSans Regular"/>
                </a:rPr>
                <a:t>processType</a:t>
              </a:r>
              <a:endParaRPr lang="en-US" sz="1100" dirty="0">
                <a:latin typeface="BentonSans Regular"/>
              </a:endParaRPr>
            </a:p>
          </p:txBody>
        </p:sp>
      </p:grpSp>
      <p:grpSp>
        <p:nvGrpSpPr>
          <p:cNvPr id="8" name="Gruppieren 7"/>
          <p:cNvGrpSpPr/>
          <p:nvPr/>
        </p:nvGrpSpPr>
        <p:grpSpPr>
          <a:xfrm>
            <a:off x="3531915" y="1217031"/>
            <a:ext cx="5445836" cy="2339709"/>
            <a:chOff x="1225900" y="1811321"/>
            <a:chExt cx="5445836" cy="2339709"/>
          </a:xfrm>
        </p:grpSpPr>
        <p:sp>
          <p:nvSpPr>
            <p:cNvPr id="36" name="Rounded Rectangle 20"/>
            <p:cNvSpPr/>
            <p:nvPr/>
          </p:nvSpPr>
          <p:spPr>
            <a:xfrm>
              <a:off x="1698976" y="1811321"/>
              <a:ext cx="3351271" cy="286006"/>
            </a:xfrm>
            <a:prstGeom prst="roundRect">
              <a:avLst>
                <a:gd name="adj" fmla="val 2008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Autofit/>
            </a:bodyPr>
            <a:lstStyle/>
            <a:p>
              <a:pPr algn="ctr"/>
              <a:r>
                <a:rPr lang="en-US" sz="900" dirty="0">
                  <a:latin typeface="BentonSans Regular"/>
                </a:rPr>
                <a:t>+ </a:t>
              </a:r>
              <a:r>
                <a:rPr lang="en-US" sz="900" dirty="0" err="1">
                  <a:latin typeface="BentonSans Regular"/>
                </a:rPr>
                <a:t>transactionNumber</a:t>
              </a:r>
              <a:r>
                <a:rPr lang="en-US" sz="900" dirty="0">
                  <a:latin typeface="BentonSans Regular"/>
                </a:rPr>
                <a:t> | </a:t>
              </a:r>
              <a:r>
                <a:rPr lang="en-US" sz="900" dirty="0" err="1">
                  <a:latin typeface="BentonSans Regular"/>
                </a:rPr>
                <a:t>logTime</a:t>
              </a:r>
              <a:r>
                <a:rPr lang="en-US" sz="900" dirty="0">
                  <a:latin typeface="BentonSans Regular"/>
                </a:rPr>
                <a:t> | </a:t>
              </a:r>
              <a:r>
                <a:rPr lang="en-US" sz="900" dirty="0" err="1">
                  <a:latin typeface="BentonSans Regular"/>
                </a:rPr>
                <a:t>serialNumber</a:t>
              </a:r>
              <a:r>
                <a:rPr lang="en-US" sz="900" dirty="0">
                  <a:latin typeface="BentonSans Regular"/>
                </a:rPr>
                <a:t> | </a:t>
              </a:r>
              <a:r>
                <a:rPr lang="en-US" sz="900" dirty="0" err="1">
                  <a:latin typeface="BentonSans Regular"/>
                </a:rPr>
                <a:t>signatureCounter</a:t>
              </a:r>
              <a:r>
                <a:rPr lang="en-US" sz="900" dirty="0">
                  <a:latin typeface="BentonSans Regular"/>
                </a:rPr>
                <a:t> | </a:t>
              </a:r>
              <a:r>
                <a:rPr lang="en-US" sz="900" dirty="0" err="1">
                  <a:latin typeface="BentonSans Regular"/>
                </a:rPr>
                <a:t>signatureValue</a:t>
              </a:r>
              <a:endParaRPr lang="en-US" sz="900" dirty="0">
                <a:latin typeface="BentonSans Regular"/>
              </a:endParaRPr>
            </a:p>
          </p:txBody>
        </p:sp>
        <p:sp>
          <p:nvSpPr>
            <p:cNvPr id="37" name="Right Arrow 25"/>
            <p:cNvSpPr/>
            <p:nvPr/>
          </p:nvSpPr>
          <p:spPr>
            <a:xfrm flipH="1">
              <a:off x="1225900" y="1870904"/>
              <a:ext cx="354615" cy="166839"/>
            </a:xfrm>
            <a:prstGeom prst="rightArrow">
              <a:avLst>
                <a:gd name="adj1" fmla="val 33317"/>
                <a:gd name="adj2" fmla="val 5419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latin typeface="BentonSans Regular"/>
              </a:endParaRPr>
            </a:p>
          </p:txBody>
        </p:sp>
        <p:sp>
          <p:nvSpPr>
            <p:cNvPr id="48" name="Rounded Rectangle 20"/>
            <p:cNvSpPr/>
            <p:nvPr/>
          </p:nvSpPr>
          <p:spPr>
            <a:xfrm>
              <a:off x="5221702" y="2580717"/>
              <a:ext cx="1450034" cy="1570313"/>
            </a:xfrm>
            <a:prstGeom prst="roundRect">
              <a:avLst>
                <a:gd name="adj" fmla="val 2008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92500" lnSpcReduction="10000"/>
            </a:bodyPr>
            <a:lstStyle/>
            <a:p>
              <a:pPr algn="ctr"/>
              <a:r>
                <a:rPr lang="en-US" sz="1100" dirty="0" err="1">
                  <a:latin typeface="BentonSans Regular"/>
                </a:rPr>
                <a:t>transactionNumber</a:t>
              </a:r>
              <a:endParaRPr lang="en-US" sz="1100" dirty="0">
                <a:latin typeface="BentonSans Regular"/>
              </a:endParaRPr>
            </a:p>
            <a:p>
              <a:pPr algn="ctr"/>
              <a:r>
                <a:rPr lang="en-US" sz="1100" dirty="0" err="1">
                  <a:latin typeface="BentonSans Regular"/>
                </a:rPr>
                <a:t>logTime</a:t>
              </a:r>
              <a:r>
                <a:rPr lang="en-US" sz="1100" dirty="0">
                  <a:latin typeface="BentonSans Regular"/>
                </a:rPr>
                <a:t> (Start)</a:t>
              </a:r>
            </a:p>
            <a:p>
              <a:pPr algn="ctr"/>
              <a:r>
                <a:rPr lang="en-US" sz="1100" dirty="0" err="1">
                  <a:latin typeface="BentonSans Regular"/>
                </a:rPr>
                <a:t>logTime</a:t>
              </a:r>
              <a:r>
                <a:rPr lang="en-US" sz="1100" dirty="0">
                  <a:latin typeface="BentonSans Regular"/>
                </a:rPr>
                <a:t> (Finish)</a:t>
              </a:r>
            </a:p>
            <a:p>
              <a:pPr algn="ctr"/>
              <a:endParaRPr lang="en-US" sz="1100" dirty="0">
                <a:latin typeface="BentonSans Regular"/>
              </a:endParaRPr>
            </a:p>
            <a:p>
              <a:pPr algn="ctr"/>
              <a:r>
                <a:rPr lang="en-US" sz="1100" dirty="0" err="1">
                  <a:latin typeface="BentonSans Regular"/>
                </a:rPr>
                <a:t>serialNumber</a:t>
              </a:r>
              <a:endParaRPr lang="en-US" sz="1100" dirty="0">
                <a:latin typeface="BentonSans Regular"/>
              </a:endParaRPr>
            </a:p>
            <a:p>
              <a:pPr algn="ctr"/>
              <a:r>
                <a:rPr lang="en-US" sz="1100" dirty="0" err="1">
                  <a:latin typeface="BentonSans Regular"/>
                </a:rPr>
                <a:t>signatureCounter</a:t>
              </a:r>
              <a:endParaRPr lang="en-US" sz="1100" dirty="0">
                <a:latin typeface="BentonSans Regular"/>
              </a:endParaRPr>
            </a:p>
            <a:p>
              <a:pPr algn="ctr"/>
              <a:endParaRPr lang="en-US" sz="1100" dirty="0">
                <a:latin typeface="BentonSans Regular"/>
              </a:endParaRPr>
            </a:p>
            <a:p>
              <a:pPr algn="ctr"/>
              <a:endParaRPr lang="en-US" sz="1100" dirty="0">
                <a:latin typeface="BentonSans Regular"/>
              </a:endParaRPr>
            </a:p>
            <a:p>
              <a:pPr algn="ctr"/>
              <a:r>
                <a:rPr lang="en-US" sz="1400" dirty="0" err="1">
                  <a:latin typeface="BentonSans Regular"/>
                </a:rPr>
                <a:t>signatureValue</a:t>
              </a:r>
              <a:endParaRPr lang="en-US" sz="1400" dirty="0">
                <a:latin typeface="BentonSans Regular"/>
              </a:endParaRPr>
            </a:p>
          </p:txBody>
        </p:sp>
      </p:grpSp>
      <p:grpSp>
        <p:nvGrpSpPr>
          <p:cNvPr id="14" name="Gruppieren 13"/>
          <p:cNvGrpSpPr/>
          <p:nvPr/>
        </p:nvGrpSpPr>
        <p:grpSpPr>
          <a:xfrm>
            <a:off x="3533759" y="2770750"/>
            <a:ext cx="3844214" cy="286006"/>
            <a:chOff x="1227744" y="3365041"/>
            <a:chExt cx="3844214" cy="286006"/>
          </a:xfrm>
        </p:grpSpPr>
        <p:sp>
          <p:nvSpPr>
            <p:cNvPr id="43" name="Right Arrow 25"/>
            <p:cNvSpPr/>
            <p:nvPr/>
          </p:nvSpPr>
          <p:spPr>
            <a:xfrm flipH="1">
              <a:off x="1227744" y="3418981"/>
              <a:ext cx="374301" cy="166839"/>
            </a:xfrm>
            <a:prstGeom prst="rightArrow">
              <a:avLst>
                <a:gd name="adj1" fmla="val 33317"/>
                <a:gd name="adj2" fmla="val 5419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latin typeface="BentonSans Regular"/>
              </a:endParaRPr>
            </a:p>
          </p:txBody>
        </p:sp>
        <p:sp>
          <p:nvSpPr>
            <p:cNvPr id="45" name="Rounded Rectangle 20"/>
            <p:cNvSpPr/>
            <p:nvPr/>
          </p:nvSpPr>
          <p:spPr>
            <a:xfrm>
              <a:off x="1698975" y="3365041"/>
              <a:ext cx="3372983" cy="286006"/>
            </a:xfrm>
            <a:prstGeom prst="roundRect">
              <a:avLst>
                <a:gd name="adj" fmla="val 20089"/>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a:bodyPr>
            <a:lstStyle/>
            <a:p>
              <a:pPr algn="ctr"/>
              <a:r>
                <a:rPr lang="en-US" sz="900" dirty="0">
                  <a:latin typeface="BentonSans Regular"/>
                </a:rPr>
                <a:t>+ </a:t>
              </a:r>
              <a:r>
                <a:rPr lang="en-US" sz="900" dirty="0" err="1">
                  <a:latin typeface="BentonSans Regular"/>
                </a:rPr>
                <a:t>logTime</a:t>
              </a:r>
              <a:r>
                <a:rPr lang="en-US" sz="900" dirty="0">
                  <a:latin typeface="BentonSans Regular"/>
                </a:rPr>
                <a:t> | </a:t>
              </a:r>
              <a:r>
                <a:rPr lang="en-US" sz="900" dirty="0" err="1">
                  <a:latin typeface="BentonSans Regular"/>
                </a:rPr>
                <a:t>signatureCounter</a:t>
              </a:r>
              <a:r>
                <a:rPr lang="en-US" sz="900" dirty="0">
                  <a:latin typeface="BentonSans Regular"/>
                </a:rPr>
                <a:t> | </a:t>
              </a:r>
              <a:r>
                <a:rPr lang="en-US" sz="900" dirty="0" err="1">
                  <a:latin typeface="BentonSans Regular"/>
                </a:rPr>
                <a:t>signatureValue</a:t>
              </a:r>
              <a:r>
                <a:rPr lang="en-US" sz="900" dirty="0">
                  <a:latin typeface="BentonSans Regular"/>
                </a:rPr>
                <a:t> </a:t>
              </a:r>
            </a:p>
          </p:txBody>
        </p:sp>
      </p:grpSp>
      <p:sp>
        <p:nvSpPr>
          <p:cNvPr id="51" name="Rounded Rectangle 12"/>
          <p:cNvSpPr/>
          <p:nvPr/>
        </p:nvSpPr>
        <p:spPr>
          <a:xfrm>
            <a:off x="7778368" y="469115"/>
            <a:ext cx="942494" cy="285750"/>
          </a:xfrm>
          <a:prstGeom prst="roundRect">
            <a:avLst>
              <a:gd name="adj" fmla="val 2900"/>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92500" lnSpcReduction="10000"/>
          </a:bodyPr>
          <a:lstStyle/>
          <a:p>
            <a:pPr algn="ctr"/>
            <a:r>
              <a:rPr lang="en-US" sz="1400" dirty="0">
                <a:latin typeface="BentonSans Regular"/>
              </a:rPr>
              <a:t>TSE</a:t>
            </a:r>
          </a:p>
        </p:txBody>
      </p:sp>
      <p:sp>
        <p:nvSpPr>
          <p:cNvPr id="52" name="Rounded Rectangle 12"/>
          <p:cNvSpPr/>
          <p:nvPr/>
        </p:nvSpPr>
        <p:spPr>
          <a:xfrm>
            <a:off x="7778368" y="3815784"/>
            <a:ext cx="942494" cy="285750"/>
          </a:xfrm>
          <a:prstGeom prst="roundRect">
            <a:avLst>
              <a:gd name="adj" fmla="val 2900"/>
            </a:avLst>
          </a:prstGeom>
          <a:solidFill>
            <a:schemeClr val="accent5">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70000" lnSpcReduction="20000"/>
          </a:bodyPr>
          <a:lstStyle/>
          <a:p>
            <a:pPr algn="ctr"/>
            <a:r>
              <a:rPr lang="en-US" sz="1400" dirty="0" err="1">
                <a:latin typeface="BentonSans Regular"/>
              </a:rPr>
              <a:t>Speicherung</a:t>
            </a:r>
            <a:endParaRPr lang="en-US" sz="1400" dirty="0">
              <a:latin typeface="BentonSans Regular"/>
            </a:endParaRPr>
          </a:p>
        </p:txBody>
      </p:sp>
      <p:sp>
        <p:nvSpPr>
          <p:cNvPr id="53" name="U-Turn Arrow 34"/>
          <p:cNvSpPr/>
          <p:nvPr/>
        </p:nvSpPr>
        <p:spPr>
          <a:xfrm rot="5400000">
            <a:off x="8584562" y="3992620"/>
            <a:ext cx="413768" cy="280310"/>
          </a:xfrm>
          <a:prstGeom prst="uturnArrow">
            <a:avLst>
              <a:gd name="adj1" fmla="val 9965"/>
              <a:gd name="adj2" fmla="val 12087"/>
              <a:gd name="adj3" fmla="val 14459"/>
              <a:gd name="adj4" fmla="val 64295"/>
              <a:gd name="adj5" fmla="val 77775"/>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698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400">
              <a:solidFill>
                <a:schemeClr val="tx1"/>
              </a:solidFill>
              <a:latin typeface="BentonSans Regular"/>
            </a:endParaRPr>
          </a:p>
        </p:txBody>
      </p:sp>
      <p:sp>
        <p:nvSpPr>
          <p:cNvPr id="57" name="Rounded Rectangle 20"/>
          <p:cNvSpPr/>
          <p:nvPr/>
        </p:nvSpPr>
        <p:spPr>
          <a:xfrm>
            <a:off x="5744405" y="4621172"/>
            <a:ext cx="2754737" cy="364068"/>
          </a:xfrm>
          <a:prstGeom prst="roundRect">
            <a:avLst>
              <a:gd name="adj" fmla="val 20089"/>
            </a:avLst>
          </a:prstGeom>
          <a:solidFill>
            <a:schemeClr val="accent3">
              <a:lumMod val="60000"/>
              <a:lumOff val="40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62500" lnSpcReduction="20000"/>
          </a:bodyPr>
          <a:lstStyle/>
          <a:p>
            <a:pPr algn="ctr"/>
            <a:r>
              <a:rPr lang="en-US" sz="1400" dirty="0">
                <a:latin typeface="BentonSans Regular"/>
              </a:rPr>
              <a:t>TAR-File: </a:t>
            </a:r>
            <a:r>
              <a:rPr lang="en-US" sz="1400" dirty="0" err="1">
                <a:latin typeface="BentonSans Regular"/>
              </a:rPr>
              <a:t>definierter</a:t>
            </a:r>
            <a:r>
              <a:rPr lang="en-US" sz="1400" dirty="0">
                <a:latin typeface="BentonSans Regular"/>
              </a:rPr>
              <a:t> </a:t>
            </a:r>
            <a:r>
              <a:rPr lang="en-US" sz="1400" dirty="0" err="1">
                <a:latin typeface="BentonSans Regular"/>
              </a:rPr>
              <a:t>logfile</a:t>
            </a:r>
            <a:r>
              <a:rPr lang="en-US" sz="1400" dirty="0">
                <a:latin typeface="BentonSans Regular"/>
              </a:rPr>
              <a:t> + </a:t>
            </a:r>
            <a:r>
              <a:rPr lang="en-US" sz="1400" dirty="0" err="1">
                <a:latin typeface="BentonSans Regular"/>
              </a:rPr>
              <a:t>öff</a:t>
            </a:r>
            <a:r>
              <a:rPr lang="en-US" sz="1400" dirty="0">
                <a:latin typeface="BentonSans Regular"/>
              </a:rPr>
              <a:t>. </a:t>
            </a:r>
            <a:r>
              <a:rPr lang="en-US" sz="1400" dirty="0" err="1">
                <a:latin typeface="BentonSans Regular"/>
              </a:rPr>
              <a:t>Schlüssel</a:t>
            </a:r>
            <a:endParaRPr lang="en-US" sz="1400" dirty="0">
              <a:latin typeface="BentonSans Regular"/>
            </a:endParaRPr>
          </a:p>
          <a:p>
            <a:pPr algn="ctr"/>
            <a:r>
              <a:rPr lang="en-US" sz="1400" dirty="0">
                <a:latin typeface="BentonSans Regular"/>
              </a:rPr>
              <a:t>(1 </a:t>
            </a:r>
            <a:r>
              <a:rPr lang="en-US" sz="1400" dirty="0" err="1">
                <a:latin typeface="BentonSans Regular"/>
              </a:rPr>
              <a:t>Datei</a:t>
            </a:r>
            <a:r>
              <a:rPr lang="en-US" sz="1400" dirty="0">
                <a:latin typeface="BentonSans Regular"/>
              </a:rPr>
              <a:t> </a:t>
            </a:r>
            <a:r>
              <a:rPr lang="en-US" sz="1400" dirty="0" err="1">
                <a:latin typeface="BentonSans Regular"/>
              </a:rPr>
              <a:t>für</a:t>
            </a:r>
            <a:r>
              <a:rPr lang="en-US" sz="1400" dirty="0">
                <a:latin typeface="BentonSans Regular"/>
              </a:rPr>
              <a:t> den </a:t>
            </a:r>
            <a:r>
              <a:rPr lang="en-US" sz="1400" dirty="0" err="1">
                <a:latin typeface="BentonSans Regular"/>
              </a:rPr>
              <a:t>angeforderten</a:t>
            </a:r>
            <a:r>
              <a:rPr lang="en-US" sz="1400" dirty="0">
                <a:latin typeface="BentonSans Regular"/>
              </a:rPr>
              <a:t> </a:t>
            </a:r>
            <a:r>
              <a:rPr lang="en-US" sz="1400" dirty="0" err="1">
                <a:latin typeface="BentonSans Regular"/>
              </a:rPr>
              <a:t>Zeitraum</a:t>
            </a:r>
            <a:r>
              <a:rPr lang="en-US" sz="1400" dirty="0">
                <a:latin typeface="BentonSans Regular"/>
              </a:rPr>
              <a:t>)</a:t>
            </a:r>
          </a:p>
        </p:txBody>
      </p:sp>
      <p:sp>
        <p:nvSpPr>
          <p:cNvPr id="55" name="Rounded Rectangle 20"/>
          <p:cNvSpPr/>
          <p:nvPr/>
        </p:nvSpPr>
        <p:spPr>
          <a:xfrm>
            <a:off x="2556846" y="4435936"/>
            <a:ext cx="2416169" cy="525868"/>
          </a:xfrm>
          <a:prstGeom prst="roundRect">
            <a:avLst>
              <a:gd name="adj" fmla="val 20089"/>
            </a:avLst>
          </a:prstGeom>
          <a:solidFill>
            <a:schemeClr val="accent3">
              <a:lumMod val="60000"/>
              <a:lumOff val="40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r>
              <a:rPr lang="en-US" sz="4200" dirty="0">
                <a:latin typeface="BentonSans Regular"/>
              </a:rPr>
              <a:t>DSFinV-K-Export</a:t>
            </a:r>
          </a:p>
          <a:p>
            <a:pPr algn="ctr"/>
            <a:endParaRPr lang="en-US" sz="1400" dirty="0">
              <a:latin typeface="BentonSans Regular"/>
            </a:endParaRPr>
          </a:p>
          <a:p>
            <a:pPr algn="ctr"/>
            <a:r>
              <a:rPr lang="en-US" sz="2800" dirty="0" err="1">
                <a:latin typeface="BentonSans Regular"/>
              </a:rPr>
              <a:t>Beschreibungsstandard</a:t>
            </a:r>
            <a:r>
              <a:rPr lang="en-US" sz="2800" dirty="0">
                <a:latin typeface="BentonSans Regular"/>
              </a:rPr>
              <a:t> der Audicon (index.xml, gdpdu.dtd + csv-</a:t>
            </a:r>
            <a:r>
              <a:rPr lang="en-US" sz="2800" dirty="0" err="1">
                <a:latin typeface="BentonSans Regular"/>
              </a:rPr>
              <a:t>Dateien</a:t>
            </a:r>
            <a:endParaRPr lang="en-US" sz="2800" dirty="0">
              <a:latin typeface="BentonSans Regular"/>
            </a:endParaRPr>
          </a:p>
        </p:txBody>
      </p:sp>
      <p:sp>
        <p:nvSpPr>
          <p:cNvPr id="58" name="Right Arrow 25"/>
          <p:cNvSpPr/>
          <p:nvPr/>
        </p:nvSpPr>
        <p:spPr>
          <a:xfrm rot="16200000" flipH="1">
            <a:off x="3365922" y="4263234"/>
            <a:ext cx="179139" cy="152852"/>
          </a:xfrm>
          <a:prstGeom prst="rightArrow">
            <a:avLst>
              <a:gd name="adj1" fmla="val 33317"/>
              <a:gd name="adj2" fmla="val 54199"/>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825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rmAutofit fontScale="25000" lnSpcReduction="20000"/>
          </a:bodyPr>
          <a:lstStyle/>
          <a:p>
            <a:pPr algn="ctr"/>
            <a:endParaRPr lang="en-US" sz="1400" dirty="0">
              <a:solidFill>
                <a:schemeClr val="tx1"/>
              </a:solidFill>
              <a:latin typeface="BentonSans Regular"/>
            </a:endParaRPr>
          </a:p>
        </p:txBody>
      </p:sp>
      <p:sp>
        <p:nvSpPr>
          <p:cNvPr id="59" name="U-Turn Arrow 34"/>
          <p:cNvSpPr/>
          <p:nvPr/>
        </p:nvSpPr>
        <p:spPr>
          <a:xfrm rot="5400000" flipV="1">
            <a:off x="2071807" y="3603599"/>
            <a:ext cx="743458" cy="252412"/>
          </a:xfrm>
          <a:prstGeom prst="uturnArrow">
            <a:avLst>
              <a:gd name="adj1" fmla="val 9965"/>
              <a:gd name="adj2" fmla="val 12087"/>
              <a:gd name="adj3" fmla="val 14459"/>
              <a:gd name="adj4" fmla="val 64295"/>
              <a:gd name="adj5" fmla="val 77775"/>
            </a:avLst>
          </a:prstGeom>
          <a:gradFill>
            <a:gsLst>
              <a:gs pos="31000">
                <a:schemeClr val="tx1">
                  <a:lumMod val="57000"/>
                  <a:lumOff val="43000"/>
                </a:schemeClr>
              </a:gs>
              <a:gs pos="32000">
                <a:schemeClr val="tx1">
                  <a:lumMod val="64000"/>
                  <a:lumOff val="36000"/>
                </a:schemeClr>
              </a:gs>
            </a:gsLst>
            <a:lin ang="9300000" scaled="0"/>
          </a:gradFill>
          <a:ln>
            <a:solidFill>
              <a:schemeClr val="bg1">
                <a:lumMod val="85000"/>
              </a:schemeClr>
            </a:solidFill>
          </a:ln>
          <a:effectLst>
            <a:outerShdw blurRad="114300" dir="5400000" sx="90000" sy="-19000" rotWithShape="0">
              <a:prstClr val="black">
                <a:alpha val="18000"/>
              </a:prstClr>
            </a:outerShdw>
          </a:effectLst>
          <a:scene3d>
            <a:camera prst="orthographicFront"/>
            <a:lightRig rig="threePt" dir="t"/>
          </a:scene3d>
          <a:sp3d prstMaterial="metal">
            <a:bevelT w="69850" h="107950" prst="rible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400">
              <a:solidFill>
                <a:schemeClr val="tx1"/>
              </a:solidFill>
              <a:latin typeface="BentonSans Regular"/>
            </a:endParaRPr>
          </a:p>
        </p:txBody>
      </p:sp>
      <p:sp>
        <p:nvSpPr>
          <p:cNvPr id="60" name="Rounded Rectangle 32"/>
          <p:cNvSpPr/>
          <p:nvPr/>
        </p:nvSpPr>
        <p:spPr>
          <a:xfrm>
            <a:off x="2556846" y="3974155"/>
            <a:ext cx="1958968" cy="286006"/>
          </a:xfrm>
          <a:prstGeom prst="roundRect">
            <a:avLst>
              <a:gd name="adj" fmla="val 20089"/>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noAutofit/>
          </a:bodyPr>
          <a:lstStyle/>
          <a:p>
            <a:pPr algn="ctr"/>
            <a:r>
              <a:rPr lang="en-US" sz="900" dirty="0" err="1">
                <a:latin typeface="BentonSans Regular"/>
              </a:rPr>
              <a:t>Kasse</a:t>
            </a:r>
            <a:r>
              <a:rPr lang="en-US" sz="900" dirty="0">
                <a:latin typeface="BentonSans Regular"/>
              </a:rPr>
              <a:t> </a:t>
            </a:r>
            <a:r>
              <a:rPr lang="en-US" sz="900" dirty="0" err="1">
                <a:latin typeface="BentonSans Regular"/>
              </a:rPr>
              <a:t>speichert</a:t>
            </a:r>
            <a:r>
              <a:rPr lang="en-US" sz="900" dirty="0">
                <a:latin typeface="BentonSans Regular"/>
              </a:rPr>
              <a:t> </a:t>
            </a:r>
            <a:r>
              <a:rPr lang="en-US" sz="900" dirty="0" err="1">
                <a:latin typeface="BentonSans Regular"/>
              </a:rPr>
              <a:t>steuerliche</a:t>
            </a:r>
            <a:r>
              <a:rPr lang="en-US" sz="900" dirty="0">
                <a:latin typeface="BentonSans Regular"/>
              </a:rPr>
              <a:t> </a:t>
            </a:r>
            <a:r>
              <a:rPr lang="en-US" sz="900" dirty="0" err="1">
                <a:latin typeface="BentonSans Regular"/>
              </a:rPr>
              <a:t>Aufzeichnungen</a:t>
            </a:r>
            <a:endParaRPr lang="en-US" sz="900" dirty="0">
              <a:latin typeface="BentonSans Regular"/>
            </a:endParaRPr>
          </a:p>
        </p:txBody>
      </p:sp>
      <p:sp>
        <p:nvSpPr>
          <p:cNvPr id="2" name="Textfeld 1"/>
          <p:cNvSpPr txBox="1"/>
          <p:nvPr/>
        </p:nvSpPr>
        <p:spPr>
          <a:xfrm>
            <a:off x="125695" y="1215261"/>
            <a:ext cx="385298" cy="2682784"/>
          </a:xfrm>
          <a:prstGeom prst="rect">
            <a:avLst/>
          </a:prstGeom>
        </p:spPr>
        <p:style>
          <a:lnRef idx="1">
            <a:schemeClr val="dk1"/>
          </a:lnRef>
          <a:fillRef idx="2">
            <a:schemeClr val="dk1"/>
          </a:fillRef>
          <a:effectRef idx="1">
            <a:schemeClr val="dk1"/>
          </a:effectRef>
          <a:fontRef idx="minor">
            <a:schemeClr val="dk1"/>
          </a:fontRef>
        </p:style>
        <p:txBody>
          <a:bodyPr vert="wordArtVert" wrap="square" rtlCol="0">
            <a:spAutoFit/>
          </a:bodyPr>
          <a:lstStyle/>
          <a:p>
            <a:r>
              <a:rPr lang="de-DE" sz="1200" b="1" spc="200" dirty="0" smtClean="0">
                <a:latin typeface="BentonSans Regular"/>
              </a:rPr>
              <a:t>Absicherung</a:t>
            </a:r>
            <a:endParaRPr lang="de-DE" sz="1200" b="1" spc="200" dirty="0">
              <a:latin typeface="BentonSans Regular"/>
            </a:endParaRPr>
          </a:p>
        </p:txBody>
      </p:sp>
      <p:sp>
        <p:nvSpPr>
          <p:cNvPr id="3" name="Geschweifte Klammer rechts 2"/>
          <p:cNvSpPr/>
          <p:nvPr/>
        </p:nvSpPr>
        <p:spPr>
          <a:xfrm>
            <a:off x="2045820" y="168678"/>
            <a:ext cx="333289" cy="472291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e-DE">
              <a:latin typeface="BentonSans Regular"/>
            </a:endParaRPr>
          </a:p>
        </p:txBody>
      </p:sp>
      <p:sp>
        <p:nvSpPr>
          <p:cNvPr id="4" name="Plus 3"/>
          <p:cNvSpPr/>
          <p:nvPr/>
        </p:nvSpPr>
        <p:spPr>
          <a:xfrm>
            <a:off x="543575" y="2285087"/>
            <a:ext cx="357457" cy="374576"/>
          </a:xfrm>
          <a:prstGeom prst="mathPlus">
            <a:avLst/>
          </a:prstGeom>
        </p:spPr>
        <p:style>
          <a:lnRef idx="1">
            <a:schemeClr val="dk1"/>
          </a:lnRef>
          <a:fillRef idx="2">
            <a:schemeClr val="dk1"/>
          </a:fillRef>
          <a:effectRef idx="1">
            <a:schemeClr val="dk1"/>
          </a:effectRef>
          <a:fontRef idx="minor">
            <a:schemeClr val="dk1"/>
          </a:fontRef>
        </p:style>
        <p:txBody>
          <a:bodyPr vert="wordArtVert" wrap="square" rtlCol="0">
            <a:spAutoFit/>
          </a:bodyPr>
          <a:lstStyle/>
          <a:p>
            <a:endParaRPr lang="de-DE" sz="1200" b="1" spc="200">
              <a:solidFill>
                <a:schemeClr val="dk1"/>
              </a:solidFill>
              <a:latin typeface="BentonSans Regular"/>
            </a:endParaRPr>
          </a:p>
        </p:txBody>
      </p:sp>
      <p:sp>
        <p:nvSpPr>
          <p:cNvPr id="61" name="Textfeld 60"/>
          <p:cNvSpPr txBox="1"/>
          <p:nvPr/>
        </p:nvSpPr>
        <p:spPr>
          <a:xfrm>
            <a:off x="926049" y="2000576"/>
            <a:ext cx="1152360" cy="1015663"/>
          </a:xfrm>
          <a:prstGeom prst="rect">
            <a:avLst/>
          </a:prstGeom>
        </p:spPr>
        <p:style>
          <a:lnRef idx="1">
            <a:schemeClr val="dk1"/>
          </a:lnRef>
          <a:fillRef idx="2">
            <a:schemeClr val="dk1"/>
          </a:fillRef>
          <a:effectRef idx="1">
            <a:schemeClr val="dk1"/>
          </a:effectRef>
          <a:fontRef idx="minor">
            <a:schemeClr val="dk1"/>
          </a:fontRef>
        </p:style>
        <p:txBody>
          <a:bodyPr vert="horz" wrap="square" rtlCol="0">
            <a:spAutoFit/>
          </a:bodyPr>
          <a:lstStyle/>
          <a:p>
            <a:pPr algn="ctr"/>
            <a:r>
              <a:rPr lang="de-DE" sz="1200" b="1" spc="200" dirty="0" err="1" smtClean="0">
                <a:latin typeface="BentonSans Regular"/>
              </a:rPr>
              <a:t>Kommuni</a:t>
            </a:r>
            <a:r>
              <a:rPr lang="de-DE" sz="1200" b="1" spc="200" dirty="0" smtClean="0">
                <a:latin typeface="BentonSans Regular"/>
              </a:rPr>
              <a:t>-kation zwischen </a:t>
            </a:r>
            <a:r>
              <a:rPr lang="de-DE" sz="1200" b="1" spc="200" dirty="0" err="1" smtClean="0">
                <a:latin typeface="BentonSans Regular"/>
              </a:rPr>
              <a:t>eAS</a:t>
            </a:r>
            <a:r>
              <a:rPr lang="de-DE" sz="1200" b="1" spc="200" dirty="0" smtClean="0">
                <a:latin typeface="BentonSans Regular"/>
              </a:rPr>
              <a:t> und TSE</a:t>
            </a:r>
            <a:endParaRPr lang="de-DE" sz="1200" b="1" spc="200" dirty="0">
              <a:latin typeface="BentonSans Regular"/>
            </a:endParaRPr>
          </a:p>
        </p:txBody>
      </p:sp>
      <p:sp>
        <p:nvSpPr>
          <p:cNvPr id="16" name="Bildplatzhalter 15"/>
          <p:cNvSpPr>
            <a:spLocks noGrp="1"/>
          </p:cNvSpPr>
          <p:nvPr>
            <p:ph type="pic" sz="quarter" idx="12"/>
          </p:nvPr>
        </p:nvSpPr>
        <p:spPr/>
      </p:sp>
    </p:spTree>
    <p:extLst>
      <p:ext uri="{BB962C8B-B14F-4D97-AF65-F5344CB8AC3E}">
        <p14:creationId xmlns:p14="http://schemas.microsoft.com/office/powerpoint/2010/main" val="29038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4" grpId="0" animBg="1"/>
      <p:bldP spid="42" grpId="0" animBg="1"/>
      <p:bldP spid="51" grpId="0" animBg="1"/>
      <p:bldP spid="52" grpId="0" animBg="1"/>
      <p:bldP spid="53" grpId="0" animBg="1"/>
      <p:bldP spid="57" grpId="0" animBg="1"/>
      <p:bldP spid="55" grpId="0" animBg="1"/>
      <p:bldP spid="58"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342900" indent="-342900"/>
            <a:r>
              <a:rPr lang="de-DE" sz="2000" dirty="0" smtClean="0"/>
              <a:t>Anhand </a:t>
            </a:r>
            <a:r>
              <a:rPr lang="de-DE" sz="2000" dirty="0"/>
              <a:t>der öffentlichen Schlüssel der Root-Zertifikate (vom TSE-Hersteller an das BMF übergeben) kann </a:t>
            </a:r>
            <a:r>
              <a:rPr lang="de-DE" sz="2000" dirty="0" smtClean="0"/>
              <a:t>die </a:t>
            </a:r>
            <a:r>
              <a:rPr lang="de-DE" sz="2000" dirty="0" err="1" smtClean="0"/>
              <a:t>FinVerw</a:t>
            </a:r>
            <a:r>
              <a:rPr lang="de-DE" sz="2000" dirty="0" smtClean="0"/>
              <a:t> überprüfen, </a:t>
            </a:r>
            <a:r>
              <a:rPr lang="de-DE" sz="2000" dirty="0"/>
              <a:t>ob es sich um eine echte TSE handelt. </a:t>
            </a:r>
          </a:p>
          <a:p>
            <a:pPr marL="342900" indent="-342900"/>
            <a:r>
              <a:rPr lang="de-DE" sz="2000" dirty="0"/>
              <a:t>Ergänzt werden diese bereits vorhandenen Teile der PKI </a:t>
            </a:r>
            <a:r>
              <a:rPr lang="de-DE" sz="2000" u="sng" dirty="0" smtClean="0"/>
              <a:t>zukünftig</a:t>
            </a:r>
            <a:r>
              <a:rPr lang="de-DE" sz="2000" dirty="0" smtClean="0"/>
              <a:t> durch </a:t>
            </a:r>
            <a:r>
              <a:rPr lang="de-DE" sz="2000" dirty="0"/>
              <a:t>das Mitteilungsverfahren nach § 146a Absatz 4 </a:t>
            </a:r>
            <a:r>
              <a:rPr lang="de-DE" sz="2000" dirty="0" smtClean="0"/>
              <a:t>AO, </a:t>
            </a:r>
            <a:r>
              <a:rPr lang="de-DE" sz="2000" dirty="0"/>
              <a:t>mit dem die Authentizität der Aufzeichnungen gewährleistet </a:t>
            </a:r>
            <a:r>
              <a:rPr lang="de-DE" sz="2000" dirty="0" smtClean="0"/>
              <a:t/>
            </a:r>
            <a:br>
              <a:rPr lang="de-DE" sz="2000" dirty="0" smtClean="0"/>
            </a:br>
            <a:r>
              <a:rPr lang="de-DE" sz="2000" dirty="0" smtClean="0"/>
              <a:t>werden soll </a:t>
            </a:r>
            <a:br>
              <a:rPr lang="de-DE" sz="2000" dirty="0" smtClean="0"/>
            </a:br>
            <a:r>
              <a:rPr lang="de-DE" sz="2000" dirty="0" smtClean="0"/>
              <a:t>=&gt; Abgleich: Wie viele TSE sind der </a:t>
            </a:r>
            <a:r>
              <a:rPr lang="de-DE" sz="2000" dirty="0" err="1" smtClean="0"/>
              <a:t>FinVerw</a:t>
            </a:r>
            <a:r>
              <a:rPr lang="de-DE" sz="2000" dirty="0" smtClean="0"/>
              <a:t>. </a:t>
            </a:r>
            <a:br>
              <a:rPr lang="de-DE" sz="2000" dirty="0" smtClean="0"/>
            </a:br>
            <a:r>
              <a:rPr lang="de-DE" sz="2000" dirty="0" smtClean="0"/>
              <a:t>gemeldet und tatsächlich im Einsatz?</a:t>
            </a:r>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Public-Key-Infrastructure (PKI)</a:t>
            </a:r>
            <a:endParaRPr lang="de-DE" sz="2000" dirty="0"/>
          </a:p>
        </p:txBody>
      </p:sp>
      <p:pic>
        <p:nvPicPr>
          <p:cNvPr id="4" name="Bild 1" descr="Digitaler Kassenbon per QR-Code Scan ab sofort verfügbar"/>
          <p:cNvPicPr/>
          <p:nvPr/>
        </p:nvPicPr>
        <p:blipFill>
          <a:blip r:embed="rId3">
            <a:extLst>
              <a:ext uri="{28A0092B-C50C-407E-A947-70E740481C1C}">
                <a14:useLocalDpi xmlns:a14="http://schemas.microsoft.com/office/drawing/2010/main" val="0"/>
              </a:ext>
            </a:extLst>
          </a:blip>
          <a:srcRect/>
          <a:stretch>
            <a:fillRect/>
          </a:stretch>
        </p:blipFill>
        <p:spPr bwMode="auto">
          <a:xfrm>
            <a:off x="6526404" y="3155182"/>
            <a:ext cx="2261091" cy="1623630"/>
          </a:xfrm>
          <a:prstGeom prst="rect">
            <a:avLst/>
          </a:prstGeom>
          <a:noFill/>
          <a:ln>
            <a:noFill/>
          </a:ln>
        </p:spPr>
      </p:pic>
    </p:spTree>
    <p:extLst>
      <p:ext uri="{BB962C8B-B14F-4D97-AF65-F5344CB8AC3E}">
        <p14:creationId xmlns:p14="http://schemas.microsoft.com/office/powerpoint/2010/main" val="313565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4968" y="1548000"/>
            <a:ext cx="8454063" cy="2959900"/>
          </a:xfrm>
        </p:spPr>
        <p:txBody>
          <a:bodyPr/>
          <a:lstStyle/>
          <a:p>
            <a:pPr marL="0" indent="0">
              <a:buNone/>
            </a:pPr>
            <a:r>
              <a:rPr lang="de-DE" dirty="0" smtClean="0"/>
              <a:t>Prüfsoftware verfügt über folgende Module:</a:t>
            </a:r>
            <a:endParaRPr lang="de-DE" dirty="0"/>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graphicFrame>
        <p:nvGraphicFramePr>
          <p:cNvPr id="5" name="Tabelle 4"/>
          <p:cNvGraphicFramePr>
            <a:graphicFrameLocks noGrp="1"/>
          </p:cNvGraphicFramePr>
          <p:nvPr>
            <p:extLst/>
          </p:nvPr>
        </p:nvGraphicFramePr>
        <p:xfrm>
          <a:off x="363825" y="2113756"/>
          <a:ext cx="5525770" cy="1828800"/>
        </p:xfrm>
        <a:graphic>
          <a:graphicData uri="http://schemas.openxmlformats.org/drawingml/2006/table">
            <a:tbl>
              <a:tblPr firstRow="1" firstCol="1" bandRow="1"/>
              <a:tblGrid>
                <a:gridCol w="1118870">
                  <a:extLst>
                    <a:ext uri="{9D8B030D-6E8A-4147-A177-3AD203B41FA5}">
                      <a16:colId xmlns:a16="http://schemas.microsoft.com/office/drawing/2014/main" val="2518680522"/>
                    </a:ext>
                  </a:extLst>
                </a:gridCol>
                <a:gridCol w="4406900">
                  <a:extLst>
                    <a:ext uri="{9D8B030D-6E8A-4147-A177-3AD203B41FA5}">
                      <a16:colId xmlns:a16="http://schemas.microsoft.com/office/drawing/2014/main" val="1260850532"/>
                    </a:ext>
                  </a:extLst>
                </a:gridCol>
              </a:tblGrid>
              <a:tr h="0">
                <a:tc>
                  <a:txBody>
                    <a:bodyPr/>
                    <a:lstStyle/>
                    <a:p>
                      <a:pPr algn="just">
                        <a:spcAft>
                          <a:spcPts val="0"/>
                        </a:spcAft>
                      </a:pP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QR-Scanner</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Elektronischer Beleg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EKaBS</a:t>
                      </a:r>
                      <a:r>
                        <a:rPr lang="de-DE" sz="1200" dirty="0">
                          <a:effectLst/>
                          <a:latin typeface="Arial" panose="020B0604020202020204" pitchFamily="34" charset="0"/>
                          <a:ea typeface="Calibri" panose="020F0502020204030204" pitchFamily="34" charset="0"/>
                          <a:cs typeface="Times New Roman" panose="02020603050405020304" pitchFamily="18" charset="0"/>
                        </a:rPr>
                        <a:t>)</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TSE-</a:t>
                      </a:r>
                      <a:r>
                        <a:rPr lang="de-DE" sz="1200" dirty="0" err="1">
                          <a:effectLst/>
                          <a:latin typeface="Arial" panose="020B0604020202020204" pitchFamily="34" charset="0"/>
                          <a:ea typeface="Calibri" panose="020F0502020204030204" pitchFamily="34" charset="0"/>
                          <a:cs typeface="Times New Roman" panose="02020603050405020304" pitchFamily="18" charset="0"/>
                        </a:rPr>
                        <a:t>Checker</a:t>
                      </a:r>
                      <a:r>
                        <a:rPr lang="de-DE" sz="1200" dirty="0">
                          <a:effectLst/>
                          <a:latin typeface="Arial" panose="020B0604020202020204" pitchFamily="34" charset="0"/>
                          <a:ea typeface="Calibri" panose="020F0502020204030204" pitchFamily="34" charset="0"/>
                          <a:cs typeface="Times New Roman" panose="02020603050405020304" pitchFamily="18" charset="0"/>
                        </a:rPr>
                        <a:t> / Überprüfung TAR-Exporte</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Überprüfung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DSFinV</a:t>
                      </a:r>
                      <a:r>
                        <a:rPr lang="de-DE" sz="1200" dirty="0">
                          <a:effectLst/>
                          <a:latin typeface="Arial" panose="020B0604020202020204" pitchFamily="34" charset="0"/>
                          <a:ea typeface="Calibri" panose="020F0502020204030204" pitchFamily="34" charset="0"/>
                          <a:cs typeface="Times New Roman" panose="02020603050405020304" pitchFamily="18" charset="0"/>
                        </a:rPr>
                        <a:t>-K und DFKA-Taxonomie</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TSE Stammdaten / Historie der PKI abfragen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066095"/>
                  </a:ext>
                </a:extLst>
              </a:tr>
            </a:tbl>
          </a:graphicData>
        </a:graphic>
      </p:graphicFrame>
      <p:pic>
        <p:nvPicPr>
          <p:cNvPr id="1026" name="Grafik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3666" y="2112963"/>
            <a:ext cx="441325" cy="192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23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3432" y="1548000"/>
            <a:ext cx="7253617" cy="2959900"/>
          </a:xfrm>
        </p:spPr>
        <p:txBody>
          <a:bodyPr/>
          <a:lstStyle/>
          <a:p>
            <a:pPr marL="0" indent="0">
              <a:buNone/>
            </a:pPr>
            <a:r>
              <a:rPr lang="de-DE" b="1" dirty="0" smtClean="0"/>
              <a:t>Belegprüfung:</a:t>
            </a:r>
            <a:endParaRPr lang="de-DE" b="1" dirty="0"/>
          </a:p>
          <a:p>
            <a:pPr marL="342900" indent="-342900"/>
            <a:r>
              <a:rPr lang="de-DE" sz="2000" dirty="0" smtClean="0"/>
              <a:t>entweder über QR Code</a:t>
            </a:r>
          </a:p>
          <a:p>
            <a:pPr marL="342900" indent="-342900"/>
            <a:r>
              <a:rPr lang="de-DE" sz="2000" dirty="0" smtClean="0"/>
              <a:t>oder „Elektronischer </a:t>
            </a:r>
            <a:br>
              <a:rPr lang="de-DE" sz="2000" dirty="0" smtClean="0"/>
            </a:br>
            <a:r>
              <a:rPr lang="de-DE" sz="2000" dirty="0" smtClean="0"/>
              <a:t>Kassen-Beleg-Standard“</a:t>
            </a:r>
            <a:br>
              <a:rPr lang="de-DE" sz="2000" dirty="0" smtClean="0"/>
            </a:br>
            <a:r>
              <a:rPr lang="de-DE" sz="2000" dirty="0" smtClean="0"/>
              <a:t>(</a:t>
            </a:r>
            <a:r>
              <a:rPr lang="de-DE" sz="2000" dirty="0" err="1"/>
              <a:t>EKaBS</a:t>
            </a:r>
            <a:r>
              <a:rPr lang="de-DE" sz="2000" dirty="0"/>
              <a:t>)</a:t>
            </a:r>
            <a:endParaRPr lang="de-DE" sz="2000" dirty="0" smtClean="0"/>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pic>
        <p:nvPicPr>
          <p:cNvPr id="5" name="Grafik 4"/>
          <p:cNvPicPr/>
          <p:nvPr/>
        </p:nvPicPr>
        <p:blipFill rotWithShape="1">
          <a:blip r:embed="rId3"/>
          <a:srcRect r="22557"/>
          <a:stretch/>
        </p:blipFill>
        <p:spPr>
          <a:xfrm>
            <a:off x="4078865" y="1366155"/>
            <a:ext cx="4708630" cy="3323590"/>
          </a:xfrm>
          <a:prstGeom prst="rect">
            <a:avLst/>
          </a:prstGeom>
        </p:spPr>
      </p:pic>
      <p:sp>
        <p:nvSpPr>
          <p:cNvPr id="4" name="Abgerundetes Rechteck 3"/>
          <p:cNvSpPr/>
          <p:nvPr/>
        </p:nvSpPr>
        <p:spPr>
          <a:xfrm>
            <a:off x="4086065" y="1749600"/>
            <a:ext cx="277135" cy="20880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8" name="Gerade Verbindung mit Pfeil 7"/>
          <p:cNvCxnSpPr/>
          <p:nvPr/>
        </p:nvCxnSpPr>
        <p:spPr>
          <a:xfrm flipV="1">
            <a:off x="3175279" y="1620000"/>
            <a:ext cx="903586" cy="338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flipV="1">
            <a:off x="3587262" y="1882800"/>
            <a:ext cx="462803" cy="744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2" descr="C:\Users\f002831\AppData\Local\Temp\SNAGHTML676b9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01" y="3328853"/>
            <a:ext cx="3120361" cy="117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3432" y="1548000"/>
            <a:ext cx="8100354" cy="2959900"/>
          </a:xfrm>
        </p:spPr>
        <p:txBody>
          <a:bodyPr/>
          <a:lstStyle/>
          <a:p>
            <a:pPr marL="0" indent="0">
              <a:buNone/>
            </a:pPr>
            <a:r>
              <a:rPr lang="de-DE" b="1" dirty="0" smtClean="0"/>
              <a:t>Belegprüfung:</a:t>
            </a:r>
            <a:endParaRPr lang="de-DE" b="1" dirty="0"/>
          </a:p>
          <a:p>
            <a:pPr marL="0" indent="0">
              <a:buNone/>
            </a:pPr>
            <a:r>
              <a:rPr lang="de-DE" sz="1800" dirty="0" smtClean="0"/>
              <a:t>Mittels der Überprüfung des Beleges kann festgestellt werden, ob</a:t>
            </a:r>
          </a:p>
          <a:p>
            <a:pPr marL="342900" indent="-342900"/>
            <a:r>
              <a:rPr lang="de-DE" sz="1800" dirty="0"/>
              <a:t>die abgerechneten Besteuerungsgrundlagen den abgesicherten Besteuerungsgrundlagen </a:t>
            </a:r>
            <a:r>
              <a:rPr lang="de-DE" sz="1800" dirty="0" smtClean="0"/>
              <a:t>entsprechen (</a:t>
            </a:r>
            <a:r>
              <a:rPr lang="de-DE" sz="1800" u="sng" dirty="0" smtClean="0"/>
              <a:t>Integrität/Verifizierung der Daten</a:t>
            </a:r>
            <a:r>
              <a:rPr lang="de-DE" sz="1800" dirty="0" smtClean="0"/>
              <a:t>)</a:t>
            </a:r>
          </a:p>
          <a:p>
            <a:pPr marL="342900" indent="-342900"/>
            <a:r>
              <a:rPr lang="de-DE" sz="1800" dirty="0" smtClean="0"/>
              <a:t>eine </a:t>
            </a:r>
            <a:r>
              <a:rPr lang="de-DE" sz="1800" dirty="0"/>
              <a:t>echte TSE verwendet </a:t>
            </a:r>
            <a:r>
              <a:rPr lang="de-DE" sz="1800" dirty="0" smtClean="0"/>
              <a:t>wurde (</a:t>
            </a:r>
            <a:r>
              <a:rPr lang="de-DE" sz="1800" u="sng" dirty="0" smtClean="0"/>
              <a:t>PKI-Prüfung -  </a:t>
            </a:r>
            <a:r>
              <a:rPr lang="de-DE" sz="1800" u="sng" dirty="0"/>
              <a:t>Authentifizierung des öffentlichen Schlüssels</a:t>
            </a:r>
            <a:r>
              <a:rPr lang="de-DE" sz="1800" dirty="0" smtClean="0"/>
              <a:t>)</a:t>
            </a:r>
          </a:p>
          <a:p>
            <a:pPr marL="342900" indent="-342900"/>
            <a:r>
              <a:rPr lang="de-DE" sz="1800" dirty="0"/>
              <a:t>(zukünftig): ob die Absicherung über eine TSE erfolgte, die der </a:t>
            </a:r>
            <a:r>
              <a:rPr lang="de-DE" sz="1800" dirty="0" err="1"/>
              <a:t>FinVerw</a:t>
            </a:r>
            <a:r>
              <a:rPr lang="de-DE" sz="1800" dirty="0"/>
              <a:t> über das Mitteilungsverfahren </a:t>
            </a:r>
            <a:r>
              <a:rPr lang="de-DE" sz="1800" dirty="0" smtClean="0"/>
              <a:t>nach § 146a Abs. 4 AO bekannt ist (</a:t>
            </a:r>
            <a:r>
              <a:rPr lang="de-DE" sz="1800" u="sng" dirty="0" smtClean="0"/>
              <a:t>PKI-Prüfung</a:t>
            </a:r>
            <a:r>
              <a:rPr lang="de-DE" sz="1800" dirty="0" smtClean="0"/>
              <a:t>)</a:t>
            </a:r>
            <a:endParaRPr lang="de-DE" dirty="0" smtClean="0"/>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spTree>
    <p:extLst>
      <p:ext uri="{BB962C8B-B14F-4D97-AF65-F5344CB8AC3E}">
        <p14:creationId xmlns:p14="http://schemas.microsoft.com/office/powerpoint/2010/main" val="1039647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3432" y="1548000"/>
            <a:ext cx="8100354" cy="2959900"/>
          </a:xfrm>
        </p:spPr>
        <p:txBody>
          <a:bodyPr/>
          <a:lstStyle/>
          <a:p>
            <a:pPr marL="0" indent="0">
              <a:buNone/>
            </a:pPr>
            <a:r>
              <a:rPr lang="de-DE" b="1" dirty="0" smtClean="0"/>
              <a:t>Belegprüfung:</a:t>
            </a:r>
          </a:p>
          <a:p>
            <a:pPr marL="342900" indent="-342900"/>
            <a:r>
              <a:rPr lang="de-DE" sz="2000" dirty="0" smtClean="0"/>
              <a:t>exemplarische Darstellung nach</a:t>
            </a:r>
            <a:br>
              <a:rPr lang="de-DE" sz="2000" dirty="0" smtClean="0"/>
            </a:br>
            <a:r>
              <a:rPr lang="de-DE" sz="2000" dirty="0" smtClean="0"/>
              <a:t>erfolgreicher Verifikation</a:t>
            </a:r>
          </a:p>
          <a:p>
            <a:pPr marL="342900" indent="-342900"/>
            <a:r>
              <a:rPr lang="de-DE" sz="2000" dirty="0" smtClean="0"/>
              <a:t>Zertifizierung der TSE zu </a:t>
            </a:r>
            <a:br>
              <a:rPr lang="de-DE" sz="2000" dirty="0" smtClean="0"/>
            </a:br>
            <a:r>
              <a:rPr lang="de-DE" sz="2000" dirty="0" smtClean="0"/>
              <a:t>dem Zeitpunkt noch nicht </a:t>
            </a:r>
            <a:br>
              <a:rPr lang="de-DE" sz="2000" dirty="0" smtClean="0"/>
            </a:br>
            <a:r>
              <a:rPr lang="de-DE" sz="2000" dirty="0" smtClean="0"/>
              <a:t>abgeschlossen; daher ungültiges </a:t>
            </a:r>
            <a:br>
              <a:rPr lang="de-DE" sz="2000" dirty="0" smtClean="0"/>
            </a:br>
            <a:r>
              <a:rPr lang="de-DE" sz="2000" dirty="0" smtClean="0"/>
              <a:t>Zertifikat</a:t>
            </a:r>
            <a:endParaRPr lang="de-DE" sz="2000" dirty="0"/>
          </a:p>
          <a:p>
            <a:pPr marL="285750" indent="-285750"/>
            <a:endParaRPr lang="de-DE" dirty="0" smtClean="0"/>
          </a:p>
          <a:p>
            <a:pPr marL="285750" indent="-285750"/>
            <a:endParaRPr lang="de-DE" dirty="0" smtClean="0"/>
          </a:p>
          <a:p>
            <a:pPr marL="285750" indent="-285750"/>
            <a:endParaRPr lang="de-DE" dirty="0" smtClean="0"/>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pic>
        <p:nvPicPr>
          <p:cNvPr id="4" name="Grafik 3"/>
          <p:cNvPicPr/>
          <p:nvPr/>
        </p:nvPicPr>
        <p:blipFill rotWithShape="1">
          <a:blip r:embed="rId3"/>
          <a:srcRect r="21847"/>
          <a:stretch/>
        </p:blipFill>
        <p:spPr>
          <a:xfrm>
            <a:off x="4382334" y="1300572"/>
            <a:ext cx="4751830" cy="3323590"/>
          </a:xfrm>
          <a:prstGeom prst="rect">
            <a:avLst/>
          </a:prstGeom>
        </p:spPr>
      </p:pic>
      <p:cxnSp>
        <p:nvCxnSpPr>
          <p:cNvPr id="6" name="Gerade Verbindung mit Pfeil 5"/>
          <p:cNvCxnSpPr/>
          <p:nvPr/>
        </p:nvCxnSpPr>
        <p:spPr>
          <a:xfrm flipV="1">
            <a:off x="1808428" y="3304800"/>
            <a:ext cx="5220000" cy="410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Gerade Verbindung mit Pfeil 7"/>
          <p:cNvCxnSpPr/>
          <p:nvPr/>
        </p:nvCxnSpPr>
        <p:spPr>
          <a:xfrm>
            <a:off x="3557116" y="2436725"/>
            <a:ext cx="3520484" cy="7168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280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t>Prüfung von TAR-File- Exporten aus der TSE</a:t>
            </a:r>
          </a:p>
          <a:p>
            <a:pPr marL="285750" indent="-285750"/>
            <a:r>
              <a:rPr lang="de-DE" sz="2000" dirty="0" smtClean="0"/>
              <a:t>Prüfungsschritt 1: Namens- und Inhaltsprüfung (Vollständigkeit) </a:t>
            </a:r>
          </a:p>
          <a:p>
            <a:pPr marL="285750" indent="-285750"/>
            <a:r>
              <a:rPr lang="de-DE" sz="2000" dirty="0" smtClean="0"/>
              <a:t>Prüfungsschritt 2: Signaturprüfung (Unveränderbarkeit)</a:t>
            </a:r>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pic>
        <p:nvPicPr>
          <p:cNvPr id="5" name="Grafik 4"/>
          <p:cNvPicPr/>
          <p:nvPr/>
        </p:nvPicPr>
        <p:blipFill rotWithShape="1">
          <a:blip r:embed="rId3"/>
          <a:srcRect t="5120" b="4438"/>
          <a:stretch/>
        </p:blipFill>
        <p:spPr>
          <a:xfrm>
            <a:off x="5722536" y="2723103"/>
            <a:ext cx="3155394" cy="2085033"/>
          </a:xfrm>
          <a:prstGeom prst="rect">
            <a:avLst/>
          </a:prstGeom>
        </p:spPr>
      </p:pic>
    </p:spTree>
    <p:extLst>
      <p:ext uri="{BB962C8B-B14F-4D97-AF65-F5344CB8AC3E}">
        <p14:creationId xmlns:p14="http://schemas.microsoft.com/office/powerpoint/2010/main" val="190937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257039" y="1266175"/>
            <a:ext cx="4264487" cy="1170767"/>
          </a:xfrm>
          <a:prstGeom prst="rect">
            <a:avLst/>
          </a:prstGeom>
        </p:spPr>
      </p:pic>
      <p:pic>
        <p:nvPicPr>
          <p:cNvPr id="4" name="Grafik 3"/>
          <p:cNvPicPr>
            <a:picLocks noChangeAspect="1"/>
          </p:cNvPicPr>
          <p:nvPr/>
        </p:nvPicPr>
        <p:blipFill>
          <a:blip r:embed="rId4"/>
          <a:stretch>
            <a:fillRect/>
          </a:stretch>
        </p:blipFill>
        <p:spPr>
          <a:xfrm>
            <a:off x="215177" y="344788"/>
            <a:ext cx="5339725" cy="849619"/>
          </a:xfrm>
          <a:prstGeom prst="rect">
            <a:avLst/>
          </a:prstGeom>
        </p:spPr>
      </p:pic>
      <p:pic>
        <p:nvPicPr>
          <p:cNvPr id="8" name="Grafik 7"/>
          <p:cNvPicPr>
            <a:picLocks noChangeAspect="1"/>
          </p:cNvPicPr>
          <p:nvPr/>
        </p:nvPicPr>
        <p:blipFill>
          <a:blip r:embed="rId5"/>
          <a:stretch>
            <a:fillRect/>
          </a:stretch>
        </p:blipFill>
        <p:spPr>
          <a:xfrm>
            <a:off x="3685769" y="1920678"/>
            <a:ext cx="5091884" cy="2858095"/>
          </a:xfrm>
          <a:prstGeom prst="rect">
            <a:avLst/>
          </a:prstGeom>
        </p:spPr>
      </p:pic>
    </p:spTree>
    <p:extLst>
      <p:ext uri="{BB962C8B-B14F-4D97-AF65-F5344CB8AC3E}">
        <p14:creationId xmlns:p14="http://schemas.microsoft.com/office/powerpoint/2010/main" val="95066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1800" b="1" dirty="0" smtClean="0"/>
              <a:t>Prüfung von TAR-File- Exporten aus der TSE</a:t>
            </a:r>
          </a:p>
          <a:p>
            <a:pPr marL="0" indent="0">
              <a:buNone/>
            </a:pPr>
            <a:r>
              <a:rPr lang="de-DE" sz="1800" dirty="0" smtClean="0"/>
              <a:t>Prüfungsschritt 1: Namens- und Inhaltsprüfung (Vollständigkeit)</a:t>
            </a:r>
          </a:p>
          <a:p>
            <a:pPr marL="285750" indent="-285750"/>
            <a:r>
              <a:rPr lang="de-DE" sz="1800" dirty="0" smtClean="0"/>
              <a:t>sehr schnelle Überprüfung anhand </a:t>
            </a:r>
            <a:br>
              <a:rPr lang="de-DE" sz="1800" dirty="0" smtClean="0"/>
            </a:br>
            <a:r>
              <a:rPr lang="de-DE" sz="1800" dirty="0" smtClean="0"/>
              <a:t>der Namensschemata, ob TAR-Files</a:t>
            </a:r>
            <a:br>
              <a:rPr lang="de-DE" sz="1800" dirty="0" smtClean="0"/>
            </a:br>
            <a:r>
              <a:rPr lang="de-DE" sz="1800" dirty="0" smtClean="0"/>
              <a:t>vollständig</a:t>
            </a:r>
          </a:p>
          <a:p>
            <a:pPr marL="285750" indent="-285750"/>
            <a:r>
              <a:rPr lang="de-DE" sz="1800" dirty="0" smtClean="0"/>
              <a:t>Validierung, dass Namen der Log-</a:t>
            </a:r>
            <a:br>
              <a:rPr lang="de-DE" sz="1800" dirty="0" smtClean="0"/>
            </a:br>
            <a:r>
              <a:rPr lang="de-DE" sz="1800" dirty="0" smtClean="0"/>
              <a:t>Nachrichten mit abgesicherten </a:t>
            </a:r>
            <a:br>
              <a:rPr lang="de-DE" sz="1800" dirty="0" smtClean="0"/>
            </a:br>
            <a:r>
              <a:rPr lang="de-DE" sz="1800" dirty="0" smtClean="0"/>
              <a:t>Inhalten übereinstimmen</a:t>
            </a:r>
          </a:p>
          <a:p>
            <a:pPr marL="0" indent="0">
              <a:buNone/>
            </a:pPr>
            <a:endParaRPr lang="de-DE" sz="1800" dirty="0" smtClean="0"/>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pic>
        <p:nvPicPr>
          <p:cNvPr id="6" name="Grafik 5"/>
          <p:cNvPicPr/>
          <p:nvPr/>
        </p:nvPicPr>
        <p:blipFill rotWithShape="1">
          <a:blip r:embed="rId3"/>
          <a:srcRect r="21719" b="13934"/>
          <a:stretch/>
        </p:blipFill>
        <p:spPr>
          <a:xfrm>
            <a:off x="4388537" y="2230777"/>
            <a:ext cx="4666638" cy="2527654"/>
          </a:xfrm>
          <a:prstGeom prst="rect">
            <a:avLst/>
          </a:prstGeom>
        </p:spPr>
      </p:pic>
    </p:spTree>
    <p:extLst>
      <p:ext uri="{BB962C8B-B14F-4D97-AF65-F5344CB8AC3E}">
        <p14:creationId xmlns:p14="http://schemas.microsoft.com/office/powerpoint/2010/main" val="4215021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1800" b="1" dirty="0" smtClean="0"/>
              <a:t>Prüfung von TAR-File- Exporten aus der TSE</a:t>
            </a:r>
          </a:p>
          <a:p>
            <a:pPr marL="0" indent="0">
              <a:buNone/>
            </a:pPr>
            <a:r>
              <a:rPr lang="de-DE" sz="1800" dirty="0" smtClean="0"/>
              <a:t>Prüfungsschritt 2: Signaturprüfung (Unveränderbarkeit der abgesicherten Daten)</a:t>
            </a:r>
          </a:p>
          <a:p>
            <a:pPr marL="285750" indent="-285750"/>
            <a:r>
              <a:rPr lang="de-DE" sz="1800" dirty="0" smtClean="0"/>
              <a:t>prüft, ob TAR-Files </a:t>
            </a:r>
            <a:r>
              <a:rPr lang="de-DE" sz="1800" dirty="0"/>
              <a:t> </a:t>
            </a:r>
            <a:r>
              <a:rPr lang="de-DE" sz="1800" dirty="0" smtClean="0"/>
              <a:t>unverändert</a:t>
            </a:r>
          </a:p>
          <a:p>
            <a:pPr marL="285750" indent="-285750"/>
            <a:r>
              <a:rPr lang="de-DE" sz="1800" dirty="0" smtClean="0"/>
              <a:t>Vorteil: </a:t>
            </a:r>
            <a:br>
              <a:rPr lang="de-DE" sz="1800" dirty="0" smtClean="0"/>
            </a:br>
            <a:r>
              <a:rPr lang="de-DE" sz="1800" dirty="0" smtClean="0"/>
              <a:t>spart Zeit, ob und wie</a:t>
            </a:r>
            <a:br>
              <a:rPr lang="de-DE" sz="1800" dirty="0" smtClean="0"/>
            </a:br>
            <a:r>
              <a:rPr lang="de-DE" sz="1800" dirty="0" smtClean="0"/>
              <a:t>§ 146 IV bzw. § 146a</a:t>
            </a:r>
            <a:br>
              <a:rPr lang="de-DE" sz="1800" dirty="0" smtClean="0"/>
            </a:br>
            <a:r>
              <a:rPr lang="de-DE" sz="1800" dirty="0" smtClean="0"/>
              <a:t>AO umgesetzt wurde.</a:t>
            </a:r>
          </a:p>
          <a:p>
            <a:pPr marL="285750" indent="-285750"/>
            <a:r>
              <a:rPr lang="de-DE" sz="1800" dirty="0" smtClean="0"/>
              <a:t>kryptographisches </a:t>
            </a:r>
            <a:br>
              <a:rPr lang="de-DE" sz="1800" dirty="0" smtClean="0"/>
            </a:br>
            <a:r>
              <a:rPr lang="de-DE" sz="1800" dirty="0" smtClean="0"/>
              <a:t>Verfahren sicher</a:t>
            </a:r>
          </a:p>
          <a:p>
            <a:pPr marL="0" indent="0">
              <a:buNone/>
            </a:pPr>
            <a:endParaRPr lang="de-DE" sz="1800" dirty="0" smtClean="0"/>
          </a:p>
        </p:txBody>
      </p:sp>
      <p:sp>
        <p:nvSpPr>
          <p:cNvPr id="3" name="Titel 2"/>
          <p:cNvSpPr>
            <a:spLocks noGrp="1"/>
          </p:cNvSpPr>
          <p:nvPr>
            <p:ph type="title"/>
          </p:nvPr>
        </p:nvSpPr>
        <p:spPr/>
        <p:txBody>
          <a:bodyPr/>
          <a:lstStyle/>
          <a:p>
            <a:r>
              <a:rPr lang="de-DE" dirty="0" smtClean="0"/>
              <a:t>Datenauswertung der neuen Kassensysteme</a:t>
            </a:r>
            <a:br>
              <a:rPr lang="de-DE" dirty="0" smtClean="0"/>
            </a:br>
            <a:r>
              <a:rPr lang="de-DE" sz="2000" dirty="0" smtClean="0"/>
              <a:t>Einsatz der Verifikationssoftware </a:t>
            </a:r>
            <a:r>
              <a:rPr lang="de-DE" sz="2000" dirty="0" err="1" smtClean="0"/>
              <a:t>AmadeusVerify</a:t>
            </a:r>
            <a:endParaRPr lang="de-DE" sz="2000" dirty="0"/>
          </a:p>
        </p:txBody>
      </p:sp>
      <p:pic>
        <p:nvPicPr>
          <p:cNvPr id="5" name="Grafik 4"/>
          <p:cNvPicPr/>
          <p:nvPr/>
        </p:nvPicPr>
        <p:blipFill rotWithShape="1">
          <a:blip r:embed="rId3"/>
          <a:srcRect t="2518" b="2150"/>
          <a:stretch/>
        </p:blipFill>
        <p:spPr>
          <a:xfrm>
            <a:off x="3023870" y="2692277"/>
            <a:ext cx="6120130" cy="2121764"/>
          </a:xfrm>
          <a:prstGeom prst="rect">
            <a:avLst/>
          </a:prstGeom>
        </p:spPr>
      </p:pic>
    </p:spTree>
    <p:extLst>
      <p:ext uri="{BB962C8B-B14F-4D97-AF65-F5344CB8AC3E}">
        <p14:creationId xmlns:p14="http://schemas.microsoft.com/office/powerpoint/2010/main" val="1892885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Denkbare </a:t>
            </a:r>
            <a:r>
              <a:rPr lang="de-DE" dirty="0"/>
              <a:t>Praxisprobleme</a:t>
            </a:r>
          </a:p>
        </p:txBody>
      </p:sp>
      <p:sp>
        <p:nvSpPr>
          <p:cNvPr id="3" name="Inhaltsplatzhalter 2"/>
          <p:cNvSpPr>
            <a:spLocks noGrp="1"/>
          </p:cNvSpPr>
          <p:nvPr>
            <p:ph idx="1"/>
          </p:nvPr>
        </p:nvSpPr>
        <p:spPr/>
        <p:txBody>
          <a:bodyPr/>
          <a:lstStyle/>
          <a:p>
            <a:pPr marL="0" indent="0">
              <a:buNone/>
            </a:pPr>
            <a:r>
              <a:rPr lang="de-DE" sz="2000" dirty="0" smtClean="0"/>
              <a:t>Die (digitale) Prüfung </a:t>
            </a:r>
            <a:r>
              <a:rPr lang="de-DE" sz="2000" dirty="0"/>
              <a:t>von Belegen wird ergeben, dass QR-Codes mancher Stpfl. ungültig </a:t>
            </a:r>
            <a:r>
              <a:rPr lang="de-DE" sz="2000" dirty="0" smtClean="0"/>
              <a:t>sind. Dies </a:t>
            </a:r>
            <a:r>
              <a:rPr lang="de-DE" sz="2000" dirty="0"/>
              <a:t>kann jedoch verschiedene Ursachen haben.</a:t>
            </a:r>
          </a:p>
          <a:p>
            <a:pPr marL="342900" indent="-342900"/>
            <a:r>
              <a:rPr lang="de-DE" sz="2000" dirty="0" smtClean="0"/>
              <a:t>Prüfer*innen werden nicht </a:t>
            </a:r>
            <a:r>
              <a:rPr lang="de-DE" sz="2000" dirty="0"/>
              <a:t>reflexartig </a:t>
            </a:r>
            <a:r>
              <a:rPr lang="de-DE" sz="2000" dirty="0" smtClean="0"/>
              <a:t>Zweifel an der Ordnungsmäßigkeit der Buchführung entwickeln, </a:t>
            </a:r>
            <a:r>
              <a:rPr lang="de-DE" sz="2000" dirty="0"/>
              <a:t>sondern insbesondere prüfen, ob </a:t>
            </a:r>
            <a:r>
              <a:rPr lang="de-DE" sz="2000" dirty="0" smtClean="0"/>
              <a:t>z.B. dem Kassenhersteller </a:t>
            </a:r>
            <a:r>
              <a:rPr lang="de-DE" sz="2000" dirty="0"/>
              <a:t>bei der Programmierung der Prozessdaten ein Fehler unterlaufen ist.</a:t>
            </a:r>
          </a:p>
          <a:p>
            <a:pPr marL="342900" indent="-342900"/>
            <a:r>
              <a:rPr lang="de-DE" sz="2000" dirty="0" smtClean="0"/>
              <a:t>In </a:t>
            </a:r>
            <a:r>
              <a:rPr lang="de-DE" sz="2000" dirty="0"/>
              <a:t>NRW werden die Prüfer*innen sensibilisiert, den Kontakt mit Fachprüfer*innen Datenzugriff und ggf. mit den Kassenherstellern </a:t>
            </a:r>
            <a:r>
              <a:rPr lang="de-DE" sz="2000" dirty="0" smtClean="0"/>
              <a:t>aufzunehmen</a:t>
            </a:r>
            <a:endParaRPr lang="de-DE" sz="2000" dirty="0"/>
          </a:p>
        </p:txBody>
      </p:sp>
    </p:spTree>
    <p:extLst>
      <p:ext uri="{BB962C8B-B14F-4D97-AF65-F5344CB8AC3E}">
        <p14:creationId xmlns:p14="http://schemas.microsoft.com/office/powerpoint/2010/main" val="1252908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endParaRPr lang="de-DE" dirty="0"/>
          </a:p>
        </p:txBody>
      </p:sp>
      <p:sp>
        <p:nvSpPr>
          <p:cNvPr id="3" name="Inhaltsplatzhalter 2"/>
          <p:cNvSpPr>
            <a:spLocks noGrp="1"/>
          </p:cNvSpPr>
          <p:nvPr>
            <p:ph idx="1"/>
          </p:nvPr>
        </p:nvSpPr>
        <p:spPr/>
        <p:txBody>
          <a:bodyPr/>
          <a:lstStyle/>
          <a:p>
            <a:r>
              <a:rPr lang="de-DE" sz="2000" dirty="0" smtClean="0"/>
              <a:t>§ 146 Abs. 1 AO: gesetzliche (klarstellende) Regelungen zur Einzelaufzeichnungspflicht</a:t>
            </a:r>
          </a:p>
          <a:p>
            <a:pPr lvl="1"/>
            <a:r>
              <a:rPr lang="de-DE" sz="1600" dirty="0" smtClean="0"/>
              <a:t>insbesondere von Bedeutung für </a:t>
            </a:r>
            <a:r>
              <a:rPr lang="de-DE" sz="1600" dirty="0" err="1" smtClean="0"/>
              <a:t>eAS</a:t>
            </a:r>
            <a:r>
              <a:rPr lang="de-DE" sz="1600" dirty="0" smtClean="0"/>
              <a:t>, die sich nicht unter § 146a AO subsumieren lassen</a:t>
            </a:r>
          </a:p>
          <a:p>
            <a:r>
              <a:rPr lang="de-DE" sz="2000" dirty="0" smtClean="0"/>
              <a:t>§ 146a Abs. 1 AO i.V.m.§ 146 Abs. 4 AO: </a:t>
            </a:r>
          </a:p>
          <a:p>
            <a:pPr marL="487350" lvl="1" indent="-285750"/>
            <a:r>
              <a:rPr lang="de-DE" sz="1800" dirty="0" smtClean="0"/>
              <a:t>bei </a:t>
            </a:r>
            <a:r>
              <a:rPr lang="de-DE" sz="1800" dirty="0"/>
              <a:t>Nutzung eines elektronischen </a:t>
            </a:r>
            <a:r>
              <a:rPr lang="de-DE" sz="1800" dirty="0" smtClean="0"/>
              <a:t>Aufzeichnungssystems (mit Kassenfunktion) ist eine zertifizierte </a:t>
            </a:r>
            <a:r>
              <a:rPr lang="de-DE" sz="1800" dirty="0"/>
              <a:t>technische Sicherheitseinrichtung notwendig</a:t>
            </a:r>
          </a:p>
          <a:p>
            <a:pPr marL="1200150" lvl="2" indent="-285750">
              <a:buFont typeface="Arial" panose="020B0604020202020204" pitchFamily="34" charset="0"/>
              <a:buChar char="•"/>
            </a:pPr>
            <a:r>
              <a:rPr lang="de-DE" sz="1600" dirty="0"/>
              <a:t>besteht aus:</a:t>
            </a:r>
          </a:p>
          <a:p>
            <a:pPr marL="1657350" lvl="3" indent="-285750">
              <a:buFont typeface="Arial" panose="020B0604020202020204" pitchFamily="34" charset="0"/>
              <a:buChar char="•"/>
            </a:pPr>
            <a:r>
              <a:rPr lang="de-DE" sz="1600" dirty="0"/>
              <a:t>Sicherheitsmodul</a:t>
            </a:r>
          </a:p>
          <a:p>
            <a:pPr marL="1657350" lvl="3" indent="-285750">
              <a:buFont typeface="Arial" panose="020B0604020202020204" pitchFamily="34" charset="0"/>
              <a:buChar char="•"/>
            </a:pPr>
            <a:r>
              <a:rPr lang="de-DE" sz="1600" dirty="0"/>
              <a:t>Speichermedium</a:t>
            </a:r>
          </a:p>
          <a:p>
            <a:pPr marL="1657350" lvl="3" indent="-285750">
              <a:buFont typeface="Arial" panose="020B0604020202020204" pitchFamily="34" charset="0"/>
              <a:buChar char="•"/>
            </a:pPr>
            <a:r>
              <a:rPr lang="de-DE" sz="1600" dirty="0"/>
              <a:t>einheitlicher digitaler Schnittstelle </a:t>
            </a:r>
          </a:p>
          <a:p>
            <a:endParaRPr lang="de-DE" dirty="0"/>
          </a:p>
        </p:txBody>
      </p:sp>
    </p:spTree>
    <p:extLst>
      <p:ext uri="{BB962C8B-B14F-4D97-AF65-F5344CB8AC3E}">
        <p14:creationId xmlns:p14="http://schemas.microsoft.com/office/powerpoint/2010/main" val="30685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br>
              <a:rPr lang="de-DE" dirty="0" smtClean="0"/>
            </a:br>
            <a:r>
              <a:rPr lang="de-DE" sz="2000" dirty="0" smtClean="0"/>
              <a:t>Meldepflicht nach § 146a Abs. 4 AO</a:t>
            </a:r>
            <a:endParaRPr lang="de-DE" sz="2000" dirty="0"/>
          </a:p>
        </p:txBody>
      </p:sp>
      <p:sp>
        <p:nvSpPr>
          <p:cNvPr id="3" name="Inhaltsplatzhalter 2"/>
          <p:cNvSpPr>
            <a:spLocks noGrp="1"/>
          </p:cNvSpPr>
          <p:nvPr>
            <p:ph idx="1"/>
          </p:nvPr>
        </p:nvSpPr>
        <p:spPr/>
        <p:txBody>
          <a:bodyPr/>
          <a:lstStyle/>
          <a:p>
            <a:pPr marL="487350" lvl="1" indent="-285750"/>
            <a:r>
              <a:rPr lang="de-DE" sz="1800" u="sng" dirty="0" smtClean="0"/>
              <a:t>Abgleich</a:t>
            </a:r>
            <a:r>
              <a:rPr lang="de-DE" sz="1800" u="sng" dirty="0"/>
              <a:t>:</a:t>
            </a:r>
            <a:r>
              <a:rPr lang="de-DE" sz="1800" dirty="0"/>
              <a:t> Wie viele TSE sind der </a:t>
            </a:r>
            <a:r>
              <a:rPr lang="de-DE" sz="1800" dirty="0" err="1"/>
              <a:t>FinVerw</a:t>
            </a:r>
            <a:r>
              <a:rPr lang="de-DE" sz="1800" dirty="0"/>
              <a:t>. gemeldet und tatsächlich im </a:t>
            </a:r>
            <a:r>
              <a:rPr lang="de-DE" sz="1800" dirty="0" smtClean="0"/>
              <a:t>Einsatz?</a:t>
            </a:r>
            <a:endParaRPr lang="de-DE" sz="1800" dirty="0"/>
          </a:p>
          <a:p>
            <a:pPr marL="487350" lvl="1" indent="-285750"/>
            <a:r>
              <a:rPr lang="de-DE" sz="1800" dirty="0" smtClean="0"/>
              <a:t>Meldepflicht </a:t>
            </a:r>
            <a:r>
              <a:rPr lang="de-DE" sz="1800" dirty="0"/>
              <a:t>gegenüber dem zuständigen Finanzamt innerhalb eines Monats nach Anschaffung oder </a:t>
            </a:r>
            <a:r>
              <a:rPr lang="de-DE" sz="1800" dirty="0" smtClean="0"/>
              <a:t>Außerbetriebnahme eines elektronischen Aufzeichnungssystems</a:t>
            </a:r>
          </a:p>
          <a:p>
            <a:pPr marL="487350" lvl="1" indent="-285750"/>
            <a:r>
              <a:rPr lang="de-DE" sz="1800" dirty="0"/>
              <a:t>Mitteilungspflicht nach §146a Absatz 4 AO bis zum Einsatz einer elektronischen Übermittlungsmöglichkeit (voraussichtlich im Jahr 2023) ausgesetzt </a:t>
            </a:r>
            <a:r>
              <a:rPr lang="de-DE" sz="1800" dirty="0" smtClean="0"/>
              <a:t>(</a:t>
            </a:r>
            <a:r>
              <a:rPr lang="de-DE" sz="1400" dirty="0" smtClean="0"/>
              <a:t>Hinweis </a:t>
            </a:r>
            <a:r>
              <a:rPr lang="de-DE" sz="1400" dirty="0"/>
              <a:t>auf </a:t>
            </a:r>
            <a:r>
              <a:rPr lang="de-DE" sz="1400" dirty="0" smtClean="0"/>
              <a:t>die </a:t>
            </a:r>
            <a:r>
              <a:rPr lang="de-DE" sz="1400" dirty="0"/>
              <a:t>Internetseite des </a:t>
            </a:r>
            <a:r>
              <a:rPr lang="de-DE" sz="1400" dirty="0" smtClean="0"/>
              <a:t>BMF im </a:t>
            </a:r>
            <a:r>
              <a:rPr lang="de-DE" sz="1400" dirty="0"/>
              <a:t>Fragen-und </a:t>
            </a:r>
            <a:r>
              <a:rPr lang="de-DE" sz="1400" dirty="0" smtClean="0"/>
              <a:t>Antworten-Katalog veröffentlicht </a:t>
            </a:r>
            <a:r>
              <a:rPr lang="de-DE" sz="1400" dirty="0"/>
              <a:t>(Bundesfinanzministerium -FAQ/ Kassengesetz)</a:t>
            </a:r>
          </a:p>
          <a:p>
            <a:pPr marL="487350" lvl="1" indent="-285750"/>
            <a:r>
              <a:rPr lang="de-DE" sz="1800" dirty="0"/>
              <a:t>V</a:t>
            </a:r>
            <a:r>
              <a:rPr lang="de-DE" sz="1800" dirty="0" smtClean="0"/>
              <a:t>eröffentlichung Einsatzzeitpunkt erfolgt im </a:t>
            </a:r>
            <a:r>
              <a:rPr lang="de-DE" sz="1800" dirty="0" err="1" smtClean="0"/>
              <a:t>BStBl</a:t>
            </a:r>
            <a:r>
              <a:rPr lang="de-DE" sz="1800" dirty="0" smtClean="0"/>
              <a:t> I</a:t>
            </a:r>
          </a:p>
          <a:p>
            <a:pPr marL="487350" lvl="1" indent="-285750"/>
            <a:endParaRPr lang="de-DE" sz="1800" dirty="0" smtClean="0"/>
          </a:p>
          <a:p>
            <a:pPr marL="487350" lvl="1" indent="-285750"/>
            <a:endParaRPr lang="de-DE" sz="1800" dirty="0"/>
          </a:p>
          <a:p>
            <a:pPr marL="201600" lvl="1" indent="0">
              <a:buNone/>
            </a:pPr>
            <a:endParaRPr lang="de-DE" sz="1800" dirty="0"/>
          </a:p>
          <a:p>
            <a:endParaRPr lang="de-DE" dirty="0"/>
          </a:p>
        </p:txBody>
      </p:sp>
    </p:spTree>
    <p:extLst>
      <p:ext uri="{BB962C8B-B14F-4D97-AF65-F5344CB8AC3E}">
        <p14:creationId xmlns:p14="http://schemas.microsoft.com/office/powerpoint/2010/main" val="346704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br>
              <a:rPr lang="de-DE" dirty="0" smtClean="0"/>
            </a:br>
            <a:r>
              <a:rPr lang="de-DE" sz="2000" dirty="0" smtClean="0"/>
              <a:t>Kassennachschau</a:t>
            </a:r>
            <a:endParaRPr lang="de-DE" dirty="0"/>
          </a:p>
        </p:txBody>
      </p:sp>
      <p:sp>
        <p:nvSpPr>
          <p:cNvPr id="3" name="Inhaltsplatzhalter 2"/>
          <p:cNvSpPr>
            <a:spLocks noGrp="1"/>
          </p:cNvSpPr>
          <p:nvPr>
            <p:ph idx="1"/>
          </p:nvPr>
        </p:nvSpPr>
        <p:spPr/>
        <p:txBody>
          <a:bodyPr/>
          <a:lstStyle/>
          <a:p>
            <a:r>
              <a:rPr lang="de-DE" sz="2000" dirty="0" smtClean="0"/>
              <a:t>§ 146b AO: </a:t>
            </a:r>
          </a:p>
          <a:p>
            <a:pPr marL="487350" lvl="1" indent="-285750"/>
            <a:r>
              <a:rPr lang="de-DE" sz="1800" dirty="0" smtClean="0"/>
              <a:t>Einführung einer Kassennachschau </a:t>
            </a:r>
            <a:r>
              <a:rPr lang="de-DE" sz="1800" dirty="0"/>
              <a:t>zur Prüfung der Ordnungsmäßigkeit der Aufzeichnungen und Buchungen von Kasseneinnahmen und </a:t>
            </a:r>
            <a:r>
              <a:rPr lang="de-DE" sz="1800" dirty="0" smtClean="0"/>
              <a:t>Kassenausgaben</a:t>
            </a:r>
          </a:p>
          <a:p>
            <a:pPr marL="638550" lvl="2" indent="-285750"/>
            <a:r>
              <a:rPr lang="de-DE" sz="1600" dirty="0" smtClean="0"/>
              <a:t>Pflichten des Steuerpflichtigen: </a:t>
            </a:r>
          </a:p>
          <a:p>
            <a:pPr marL="879750" lvl="3" indent="-285750"/>
            <a:r>
              <a:rPr lang="de-DE" sz="1600" dirty="0" smtClean="0"/>
              <a:t>Mitwirkung</a:t>
            </a:r>
          </a:p>
          <a:p>
            <a:pPr marL="879750" lvl="3" indent="-285750"/>
            <a:r>
              <a:rPr lang="de-DE" sz="1600" dirty="0" smtClean="0"/>
              <a:t>Einsichtnahme in Daten</a:t>
            </a:r>
          </a:p>
          <a:p>
            <a:pPr marL="879750" lvl="3" indent="-285750"/>
            <a:r>
              <a:rPr lang="de-DE" sz="1600" dirty="0" smtClean="0"/>
              <a:t>Einsichtnahme in Unterlagen</a:t>
            </a:r>
          </a:p>
          <a:p>
            <a:pPr marL="487350" lvl="1" indent="-285750"/>
            <a:r>
              <a:rPr lang="de-DE" sz="1800" dirty="0" smtClean="0"/>
              <a:t>Kassensturz (durch den Stpfl.) ist obligatorisch.</a:t>
            </a:r>
            <a:endParaRPr lang="de-DE" sz="1800" dirty="0"/>
          </a:p>
          <a:p>
            <a:pPr marL="487350" lvl="1" indent="-285750"/>
            <a:endParaRPr lang="de-DE" sz="1800" dirty="0" smtClean="0"/>
          </a:p>
          <a:p>
            <a:pPr marL="487350" lvl="1" indent="-285750"/>
            <a:endParaRPr lang="de-DE" sz="1800" dirty="0"/>
          </a:p>
          <a:p>
            <a:pPr marL="201600" lvl="1" indent="0">
              <a:buNone/>
            </a:pPr>
            <a:endParaRPr lang="de-DE" sz="1800" dirty="0"/>
          </a:p>
          <a:p>
            <a:endParaRPr lang="de-DE" dirty="0"/>
          </a:p>
        </p:txBody>
      </p:sp>
    </p:spTree>
    <p:extLst>
      <p:ext uri="{BB962C8B-B14F-4D97-AF65-F5344CB8AC3E}">
        <p14:creationId xmlns:p14="http://schemas.microsoft.com/office/powerpoint/2010/main" val="3477908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endParaRPr lang="de-DE" dirty="0"/>
          </a:p>
        </p:txBody>
      </p:sp>
      <p:sp>
        <p:nvSpPr>
          <p:cNvPr id="3" name="Inhaltsplatzhalter 2"/>
          <p:cNvSpPr>
            <a:spLocks noGrp="1"/>
          </p:cNvSpPr>
          <p:nvPr>
            <p:ph idx="1"/>
          </p:nvPr>
        </p:nvSpPr>
        <p:spPr/>
        <p:txBody>
          <a:bodyPr/>
          <a:lstStyle/>
          <a:p>
            <a:pPr marL="0" indent="0">
              <a:buNone/>
            </a:pPr>
            <a:r>
              <a:rPr lang="de-DE" sz="2000" dirty="0" smtClean="0"/>
              <a:t>§ 379 Abs. 1 AO: </a:t>
            </a:r>
          </a:p>
          <a:p>
            <a:pPr marL="201600" lvl="1" indent="0">
              <a:buNone/>
            </a:pPr>
            <a:r>
              <a:rPr lang="de-DE" sz="1800" dirty="0" smtClean="0"/>
              <a:t>Ordnungswidrig </a:t>
            </a:r>
            <a:r>
              <a:rPr lang="de-DE" sz="1800" dirty="0"/>
              <a:t>handelt, wer vorsätzlich oder leichtfertig</a:t>
            </a:r>
          </a:p>
          <a:p>
            <a:pPr marL="201600" lvl="1" indent="0">
              <a:buNone/>
            </a:pPr>
            <a:r>
              <a:rPr lang="de-DE" sz="1600" dirty="0" smtClean="0"/>
              <a:t>4. entgegen </a:t>
            </a:r>
            <a:r>
              <a:rPr lang="de-DE" sz="1600" dirty="0"/>
              <a:t>§ 146a Absatz 1 Satz 1 ein dort genanntes System nicht oder nicht richtig verwendet,</a:t>
            </a:r>
          </a:p>
          <a:p>
            <a:pPr marL="201600" lvl="1" indent="0">
              <a:buNone/>
            </a:pPr>
            <a:r>
              <a:rPr lang="de-DE" sz="1600" dirty="0"/>
              <a:t>5</a:t>
            </a:r>
            <a:r>
              <a:rPr lang="de-DE" sz="1600" dirty="0" smtClean="0"/>
              <a:t>. entgegen </a:t>
            </a:r>
            <a:r>
              <a:rPr lang="de-DE" sz="1600" dirty="0"/>
              <a:t>§ 146a Absatz 1 Satz 2 ein dort genanntes System nicht oder nicht richtig schützt oder</a:t>
            </a:r>
          </a:p>
          <a:p>
            <a:pPr marL="201600" lvl="1" indent="0">
              <a:buNone/>
            </a:pPr>
            <a:r>
              <a:rPr lang="de-DE" sz="1600" dirty="0"/>
              <a:t>6</a:t>
            </a:r>
            <a:r>
              <a:rPr lang="de-DE" sz="1600" dirty="0" smtClean="0"/>
              <a:t>. entgegen </a:t>
            </a:r>
            <a:r>
              <a:rPr lang="de-DE" sz="1600" dirty="0"/>
              <a:t>§ 146a Absatz 1 Satz 5 gewerbsmäßig ein dort genanntes System oder eine dort genannte Software bewirbt oder in den Verkehr </a:t>
            </a:r>
            <a:r>
              <a:rPr lang="de-DE" sz="1600" dirty="0" smtClean="0"/>
              <a:t>bringt</a:t>
            </a:r>
          </a:p>
          <a:p>
            <a:pPr marL="201600" lvl="1" indent="0">
              <a:buNone/>
            </a:pPr>
            <a:r>
              <a:rPr lang="de-DE" sz="1600" dirty="0"/>
              <a:t>§ 379 Abs. 4</a:t>
            </a:r>
            <a:r>
              <a:rPr lang="de-DE" sz="1600" dirty="0" smtClean="0"/>
              <a:t> </a:t>
            </a:r>
            <a:r>
              <a:rPr lang="de-DE" sz="1600" dirty="0"/>
              <a:t>AO</a:t>
            </a:r>
            <a:endParaRPr lang="de-DE" sz="1600" dirty="0" smtClean="0"/>
          </a:p>
          <a:p>
            <a:pPr marL="201600" lvl="1" indent="0">
              <a:buNone/>
            </a:pPr>
            <a:r>
              <a:rPr lang="de-DE" sz="1600" dirty="0">
                <a:sym typeface="Wingdings" panose="05000000000000000000" pitchFamily="2" charset="2"/>
              </a:rPr>
              <a:t> Geldbuße bis zu 25.000 € je Handlung / Geschäftsvorfall </a:t>
            </a:r>
          </a:p>
          <a:p>
            <a:pPr marL="201600" lvl="1" indent="0">
              <a:buNone/>
            </a:pPr>
            <a:endParaRPr lang="de-DE" sz="1600" dirty="0" smtClean="0"/>
          </a:p>
          <a:p>
            <a:pPr marL="487350" lvl="1" indent="-285750"/>
            <a:endParaRPr lang="de-DE" sz="1800" dirty="0"/>
          </a:p>
          <a:p>
            <a:pPr marL="201600" lvl="1" indent="0">
              <a:buNone/>
            </a:pPr>
            <a:endParaRPr lang="de-DE" sz="1800" dirty="0"/>
          </a:p>
          <a:p>
            <a:endParaRPr lang="de-DE" dirty="0"/>
          </a:p>
        </p:txBody>
      </p:sp>
    </p:spTree>
    <p:extLst>
      <p:ext uri="{BB962C8B-B14F-4D97-AF65-F5344CB8AC3E}">
        <p14:creationId xmlns:p14="http://schemas.microsoft.com/office/powerpoint/2010/main" val="248430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000" dirty="0" smtClean="0"/>
              <a:t>Das Gesetz </a:t>
            </a:r>
            <a:r>
              <a:rPr lang="de-DE" sz="2000" dirty="0"/>
              <a:t>zum Schutz vor Manipulationen an digitalen Grundaufzeichnungen vom 22.12.2016 </a:t>
            </a:r>
            <a:r>
              <a:rPr lang="de-DE" sz="2000" dirty="0" smtClean="0"/>
              <a:t>dient </a:t>
            </a:r>
            <a:r>
              <a:rPr lang="de-DE" sz="2000" dirty="0"/>
              <a:t>der Sicherung der Gleichmäßigkeit der Besteuerung und der rechtsstaatlichen Erfordernisse des Steuervollzugs. </a:t>
            </a:r>
          </a:p>
        </p:txBody>
      </p:sp>
    </p:spTree>
    <p:extLst>
      <p:ext uri="{BB962C8B-B14F-4D97-AF65-F5344CB8AC3E}">
        <p14:creationId xmlns:p14="http://schemas.microsoft.com/office/powerpoint/2010/main" val="2338991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Wird das gesetzgeberische Ziel erreicht? </a:t>
            </a:r>
            <a:br>
              <a:rPr lang="de-DE" dirty="0" smtClean="0"/>
            </a:br>
            <a:r>
              <a:rPr lang="de-DE" sz="2000" dirty="0" smtClean="0"/>
              <a:t>Praxisprobleme</a:t>
            </a:r>
            <a:endParaRPr lang="de-DE" dirty="0"/>
          </a:p>
        </p:txBody>
      </p:sp>
      <p:sp>
        <p:nvSpPr>
          <p:cNvPr id="3" name="Inhaltsplatzhalter 2"/>
          <p:cNvSpPr>
            <a:spLocks noGrp="1"/>
          </p:cNvSpPr>
          <p:nvPr>
            <p:ph idx="1"/>
          </p:nvPr>
        </p:nvSpPr>
        <p:spPr>
          <a:xfrm>
            <a:off x="333432" y="1548000"/>
            <a:ext cx="8600361" cy="2959900"/>
          </a:xfrm>
        </p:spPr>
        <p:txBody>
          <a:bodyPr/>
          <a:lstStyle/>
          <a:p>
            <a:pPr marL="342900" indent="-342900"/>
            <a:r>
              <a:rPr lang="de-DE" sz="2000" dirty="0" smtClean="0"/>
              <a:t>„Zwischenrechnungen“, ohne dass ein TSE-Vorgang gestartet wurde?</a:t>
            </a:r>
          </a:p>
          <a:p>
            <a:pPr marL="342900" indent="-342900"/>
            <a:r>
              <a:rPr lang="de-DE" sz="2000" dirty="0" smtClean="0"/>
              <a:t>Nicht- und Falscheingabe von Geschäftsvorfällen</a:t>
            </a:r>
          </a:p>
          <a:p>
            <a:pPr marL="544500" lvl="1" indent="-342900"/>
            <a:r>
              <a:rPr lang="de-DE" sz="1600" dirty="0" smtClean="0"/>
              <a:t>Plädoyer für die Belegausgabepflicht</a:t>
            </a:r>
          </a:p>
          <a:p>
            <a:pPr marL="544500" lvl="1" indent="-342900"/>
            <a:r>
              <a:rPr lang="de-DE" sz="1600" dirty="0" smtClean="0"/>
              <a:t>Notwendigkeit von Kassennachschauen</a:t>
            </a:r>
          </a:p>
          <a:p>
            <a:pPr marL="544500" lvl="1" indent="-342900"/>
            <a:r>
              <a:rPr lang="de-DE" sz="1600" dirty="0" smtClean="0"/>
              <a:t>Falscheingaben lassen sich im Rahmen von Datenanalysen erkennen bspw. durch Abgleich von Wareneinkauf und Warenverkauf</a:t>
            </a:r>
          </a:p>
          <a:p>
            <a:pPr marL="342900" indent="-342900">
              <a:buFont typeface="Wingdings" panose="05000000000000000000" pitchFamily="2" charset="2"/>
              <a:buChar char="Ø"/>
            </a:pPr>
            <a:r>
              <a:rPr lang="de-DE" sz="2000" u="sng" dirty="0" smtClean="0"/>
              <a:t>Ergebnis:</a:t>
            </a:r>
            <a:r>
              <a:rPr lang="de-DE" sz="2000" dirty="0" smtClean="0"/>
              <a:t/>
            </a:r>
            <a:br>
              <a:rPr lang="de-DE" sz="2000" dirty="0" smtClean="0"/>
            </a:br>
            <a:r>
              <a:rPr lang="de-DE" sz="2000" dirty="0" smtClean="0"/>
              <a:t>Das Gesetzespaket jedenfalls ist ein wichtiger Schritt Richtung Steuergerechtigkeit und effizientem Steuervollzug</a:t>
            </a:r>
          </a:p>
          <a:p>
            <a:pPr marL="342900" indent="-342900"/>
            <a:endParaRPr lang="de-DE" sz="2000" dirty="0"/>
          </a:p>
          <a:p>
            <a:pPr marL="342900" indent="-342900"/>
            <a:endParaRPr lang="de-DE" sz="2000"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245" y="288185"/>
            <a:ext cx="857250" cy="857250"/>
          </a:xfrm>
          <a:prstGeom prst="rect">
            <a:avLst/>
          </a:prstGeom>
        </p:spPr>
      </p:pic>
    </p:spTree>
    <p:extLst>
      <p:ext uri="{BB962C8B-B14F-4D97-AF65-F5344CB8AC3E}">
        <p14:creationId xmlns:p14="http://schemas.microsoft.com/office/powerpoint/2010/main" val="144333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34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Entwicklungen zur Kassenführung</a:t>
            </a:r>
            <a:endParaRPr lang="de-DE" dirty="0"/>
          </a:p>
        </p:txBody>
      </p:sp>
      <p:sp>
        <p:nvSpPr>
          <p:cNvPr id="3" name="Inhaltsplatzhalter 2"/>
          <p:cNvSpPr>
            <a:spLocks noGrp="1"/>
          </p:cNvSpPr>
          <p:nvPr>
            <p:ph idx="1"/>
          </p:nvPr>
        </p:nvSpPr>
        <p:spPr/>
        <p:txBody>
          <a:bodyPr/>
          <a:lstStyle/>
          <a:p>
            <a:pPr marL="0" indent="0">
              <a:lnSpc>
                <a:spcPct val="100000"/>
              </a:lnSpc>
              <a:buNone/>
            </a:pPr>
            <a:r>
              <a:rPr lang="de-DE" sz="1800" dirty="0"/>
              <a:t>Ordnungsmäßigkeit der Kassenführung seit Jahren Diskussionspunkt zwischen FV und Steuerberatung / Unternehmen</a:t>
            </a:r>
          </a:p>
          <a:p>
            <a:pPr marL="0" indent="0">
              <a:lnSpc>
                <a:spcPct val="100000"/>
              </a:lnSpc>
              <a:buNone/>
            </a:pPr>
            <a:r>
              <a:rPr lang="de-DE" sz="1800" b="1" dirty="0"/>
              <a:t>Risikobereich:</a:t>
            </a:r>
            <a:r>
              <a:rPr lang="de-DE" sz="1800" dirty="0"/>
              <a:t> </a:t>
            </a:r>
            <a:r>
              <a:rPr lang="de-DE" sz="1800" u="sng" dirty="0" smtClean="0"/>
              <a:t>bargeldintensive</a:t>
            </a:r>
            <a:r>
              <a:rPr lang="de-DE" sz="1800" dirty="0" smtClean="0"/>
              <a:t>, insbesondere inhabergeführten </a:t>
            </a:r>
            <a:r>
              <a:rPr lang="de-DE" sz="1800" u="sng" dirty="0"/>
              <a:t>Unternehmen</a:t>
            </a:r>
          </a:p>
          <a:p>
            <a:pPr marL="0" indent="0">
              <a:lnSpc>
                <a:spcPct val="100000"/>
              </a:lnSpc>
              <a:buNone/>
            </a:pPr>
            <a:r>
              <a:rPr lang="de-DE" sz="1800" dirty="0" smtClean="0"/>
              <a:t>Seit Anfang der 2000er Jahre Bestrebungen</a:t>
            </a:r>
          </a:p>
          <a:p>
            <a:pPr marL="342900" indent="-342900">
              <a:lnSpc>
                <a:spcPct val="100000"/>
              </a:lnSpc>
              <a:buFontTx/>
              <a:buChar char="-"/>
            </a:pPr>
            <a:r>
              <a:rPr lang="de-DE" sz="1600" dirty="0" smtClean="0"/>
              <a:t>größerer Schutz vor Manipulationen</a:t>
            </a:r>
          </a:p>
          <a:p>
            <a:pPr marL="342900" indent="-342900">
              <a:lnSpc>
                <a:spcPct val="100000"/>
              </a:lnSpc>
              <a:buFontTx/>
              <a:buChar char="-"/>
            </a:pPr>
            <a:r>
              <a:rPr lang="de-DE" sz="1600" dirty="0" smtClean="0"/>
              <a:t>mehr Rechtssicherheit für Unternehmen</a:t>
            </a:r>
          </a:p>
          <a:p>
            <a:pPr marL="342900" indent="-342900">
              <a:lnSpc>
                <a:spcPct val="100000"/>
              </a:lnSpc>
              <a:buFontTx/>
              <a:buChar char="-"/>
            </a:pPr>
            <a:r>
              <a:rPr lang="de-DE" sz="1600" dirty="0" smtClean="0"/>
              <a:t>Sicherung der </a:t>
            </a:r>
            <a:r>
              <a:rPr lang="de-DE" sz="1600" dirty="0"/>
              <a:t>G</a:t>
            </a:r>
            <a:r>
              <a:rPr lang="de-DE" sz="1600" dirty="0" smtClean="0"/>
              <a:t>leichmäßigkeit der Besteuerung sowie</a:t>
            </a:r>
          </a:p>
          <a:p>
            <a:pPr marL="342900" indent="-342900">
              <a:lnSpc>
                <a:spcPct val="100000"/>
              </a:lnSpc>
              <a:buFontTx/>
              <a:buChar char="-"/>
            </a:pPr>
            <a:r>
              <a:rPr lang="de-DE" sz="1600" dirty="0" smtClean="0"/>
              <a:t>Verbesserung des Steuervollzugs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 t="15048" r="110" b="10585"/>
          <a:stretch/>
        </p:blipFill>
        <p:spPr bwMode="auto">
          <a:xfrm>
            <a:off x="80171" y="2618206"/>
            <a:ext cx="8983657" cy="1439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2162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KassenG</a:t>
            </a:r>
            <a:r>
              <a:rPr lang="de-DE" dirty="0"/>
              <a:t>: was ist neu</a:t>
            </a:r>
            <a:r>
              <a:rPr lang="de-DE" dirty="0" smtClean="0"/>
              <a:t>?</a:t>
            </a:r>
            <a:br>
              <a:rPr lang="de-DE" dirty="0" smtClean="0"/>
            </a:br>
            <a:r>
              <a:rPr lang="de-DE" sz="2000" dirty="0" smtClean="0"/>
              <a:t>§ 146a AO</a:t>
            </a:r>
            <a:endParaRPr lang="de-DE" sz="2000" dirty="0"/>
          </a:p>
        </p:txBody>
      </p:sp>
      <p:pic>
        <p:nvPicPr>
          <p:cNvPr id="6" name="Inhaltsplatzhalter 5"/>
          <p:cNvPicPr>
            <a:picLocks noGrp="1" noChangeAspect="1"/>
          </p:cNvPicPr>
          <p:nvPr>
            <p:ph idx="1"/>
          </p:nvPr>
        </p:nvPicPr>
        <p:blipFill>
          <a:blip r:embed="rId3"/>
          <a:stretch>
            <a:fillRect/>
          </a:stretch>
        </p:blipFill>
        <p:spPr>
          <a:xfrm>
            <a:off x="333375" y="1689595"/>
            <a:ext cx="8453438" cy="2677123"/>
          </a:xfrm>
          <a:prstGeom prst="rect">
            <a:avLst/>
          </a:prstGeom>
        </p:spPr>
      </p:pic>
      <p:sp>
        <p:nvSpPr>
          <p:cNvPr id="4" name="Fußzeilenplatzhalter 3"/>
          <p:cNvSpPr>
            <a:spLocks noGrp="1"/>
          </p:cNvSpPr>
          <p:nvPr>
            <p:ph type="ftr" sz="quarter" idx="4294967295"/>
          </p:nvPr>
        </p:nvSpPr>
        <p:spPr/>
        <p:txBody>
          <a:bodyPr/>
          <a:lstStyle/>
          <a:p>
            <a:endParaRPr lang="de-DE" dirty="0"/>
          </a:p>
        </p:txBody>
      </p:sp>
      <p:sp>
        <p:nvSpPr>
          <p:cNvPr id="5" name="Foliennummernplatzhalter 4"/>
          <p:cNvSpPr>
            <a:spLocks noGrp="1"/>
          </p:cNvSpPr>
          <p:nvPr>
            <p:ph type="sldNum" sz="quarter" idx="4294967295"/>
          </p:nvPr>
        </p:nvSpPr>
        <p:spPr/>
        <p:txBody>
          <a:bodyPr/>
          <a:lstStyle/>
          <a:p>
            <a:endParaRPr lang="de-DE" dirty="0"/>
          </a:p>
        </p:txBody>
      </p:sp>
    </p:spTree>
    <p:extLst>
      <p:ext uri="{BB962C8B-B14F-4D97-AF65-F5344CB8AC3E}">
        <p14:creationId xmlns:p14="http://schemas.microsoft.com/office/powerpoint/2010/main" val="135868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endParaRPr lang="de-DE" dirty="0"/>
          </a:p>
        </p:txBody>
      </p:sp>
      <p:sp>
        <p:nvSpPr>
          <p:cNvPr id="3" name="Inhaltsplatzhalter 2"/>
          <p:cNvSpPr>
            <a:spLocks noGrp="1"/>
          </p:cNvSpPr>
          <p:nvPr>
            <p:ph idx="1"/>
          </p:nvPr>
        </p:nvSpPr>
        <p:spPr/>
        <p:txBody>
          <a:bodyPr/>
          <a:lstStyle/>
          <a:p>
            <a:r>
              <a:rPr lang="de-DE" sz="2000" dirty="0" smtClean="0"/>
              <a:t>§ 146a Abs. 3 AO: </a:t>
            </a:r>
          </a:p>
          <a:p>
            <a:pPr marL="487350" lvl="1" indent="-285750"/>
            <a:r>
              <a:rPr lang="de-DE" sz="1800" dirty="0" smtClean="0"/>
              <a:t>Ermächtigung für Rechtsverordnung („</a:t>
            </a:r>
            <a:r>
              <a:rPr lang="de-DE" sz="1800" dirty="0" err="1" smtClean="0"/>
              <a:t>KassenSichV</a:t>
            </a:r>
            <a:r>
              <a:rPr lang="de-DE" sz="1800" dirty="0" smtClean="0"/>
              <a:t>“)</a:t>
            </a:r>
          </a:p>
          <a:p>
            <a:pPr marL="638550" lvl="2" indent="-285750"/>
            <a:r>
              <a:rPr lang="de-DE" sz="1600" dirty="0" smtClean="0"/>
              <a:t>Definition von einschlägigen elektronischen Aufzeichnungssystemen</a:t>
            </a:r>
          </a:p>
          <a:p>
            <a:pPr marL="638550" lvl="2" indent="-285750"/>
            <a:r>
              <a:rPr lang="de-DE" sz="1600" dirty="0" smtClean="0"/>
              <a:t>Anforderungen an </a:t>
            </a:r>
            <a:r>
              <a:rPr lang="de-DE" sz="1600" dirty="0"/>
              <a:t>Sicherheitsmodul, Speichermedium, einheitliche digitale Schnittstelle…</a:t>
            </a:r>
            <a:endParaRPr lang="de-DE" sz="1600" dirty="0" smtClean="0"/>
          </a:p>
          <a:p>
            <a:pPr marL="201600" lvl="1" indent="0">
              <a:buNone/>
            </a:pPr>
            <a:endParaRPr lang="de-DE" sz="1800" dirty="0"/>
          </a:p>
          <a:p>
            <a:endParaRPr lang="de-DE" dirty="0"/>
          </a:p>
        </p:txBody>
      </p:sp>
    </p:spTree>
    <p:extLst>
      <p:ext uri="{BB962C8B-B14F-4D97-AF65-F5344CB8AC3E}">
        <p14:creationId xmlns:p14="http://schemas.microsoft.com/office/powerpoint/2010/main" val="879479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Novellierung </a:t>
            </a:r>
            <a:r>
              <a:rPr lang="de-DE" dirty="0"/>
              <a:t>der </a:t>
            </a:r>
            <a:r>
              <a:rPr lang="de-DE" dirty="0" err="1" smtClean="0"/>
              <a:t>KassenSichV</a:t>
            </a:r>
            <a:r>
              <a:rPr lang="de-DE" dirty="0" smtClean="0"/>
              <a:t/>
            </a:r>
            <a:br>
              <a:rPr lang="de-DE" dirty="0" smtClean="0"/>
            </a:br>
            <a:r>
              <a:rPr lang="de-DE" sz="2000" dirty="0" smtClean="0"/>
              <a:t>Fassung vom 30.07.2021 – Anwendungsbereich, § 1 </a:t>
            </a:r>
            <a:r>
              <a:rPr lang="de-DE" sz="2000" dirty="0" err="1" smtClean="0"/>
              <a:t>KassenSichV</a:t>
            </a:r>
            <a:endParaRPr lang="de-DE" sz="2000" dirty="0"/>
          </a:p>
        </p:txBody>
      </p:sp>
      <p:sp>
        <p:nvSpPr>
          <p:cNvPr id="3" name="Inhaltsplatzhalter 2"/>
          <p:cNvSpPr>
            <a:spLocks noGrp="1"/>
          </p:cNvSpPr>
          <p:nvPr>
            <p:ph idx="1"/>
          </p:nvPr>
        </p:nvSpPr>
        <p:spPr/>
        <p:txBody>
          <a:bodyPr/>
          <a:lstStyle/>
          <a:p>
            <a:pPr lvl="1"/>
            <a:r>
              <a:rPr lang="de-DE" b="1" dirty="0" smtClean="0"/>
              <a:t>Ausnahme </a:t>
            </a:r>
            <a:r>
              <a:rPr lang="de-DE" b="1" dirty="0"/>
              <a:t>von der TSE Pflicht:</a:t>
            </a:r>
          </a:p>
          <a:p>
            <a:pPr lvl="2"/>
            <a:r>
              <a:rPr lang="de-DE" dirty="0"/>
              <a:t>Kassen- und Parkscheinautomaten der Parkraumbewirtschaftung?</a:t>
            </a:r>
          </a:p>
          <a:p>
            <a:pPr lvl="2"/>
            <a:r>
              <a:rPr lang="de-DE" dirty="0"/>
              <a:t>Geld- und Warenspielgeräte</a:t>
            </a:r>
            <a:r>
              <a:rPr lang="de-DE" dirty="0" smtClean="0"/>
              <a:t>?</a:t>
            </a:r>
          </a:p>
          <a:p>
            <a:pPr lvl="2"/>
            <a:endParaRPr lang="de-DE" dirty="0" smtClean="0"/>
          </a:p>
          <a:p>
            <a:pPr lvl="1"/>
            <a:r>
              <a:rPr lang="de-DE" b="1" dirty="0" smtClean="0"/>
              <a:t>Aufnahme in den Anwendungsbereich ab dem 01.01.2024</a:t>
            </a:r>
          </a:p>
          <a:p>
            <a:pPr lvl="2"/>
            <a:r>
              <a:rPr lang="de-DE" dirty="0" smtClean="0"/>
              <a:t>EU-Taxameter</a:t>
            </a:r>
          </a:p>
          <a:p>
            <a:pPr lvl="2"/>
            <a:r>
              <a:rPr lang="de-DE" dirty="0" smtClean="0"/>
              <a:t>Wegstreckenzähler</a:t>
            </a:r>
          </a:p>
          <a:p>
            <a:pPr marL="338400" lvl="2" indent="0">
              <a:buNone/>
            </a:pPr>
            <a:endParaRPr lang="de-DE" dirty="0"/>
          </a:p>
          <a:p>
            <a:endParaRPr lang="de-DE" dirty="0"/>
          </a:p>
        </p:txBody>
      </p:sp>
    </p:spTree>
    <p:extLst>
      <p:ext uri="{BB962C8B-B14F-4D97-AF65-F5344CB8AC3E}">
        <p14:creationId xmlns:p14="http://schemas.microsoft.com/office/powerpoint/2010/main" val="76098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KassenG</a:t>
            </a:r>
            <a:r>
              <a:rPr lang="de-DE" dirty="0"/>
              <a:t>: was ist neu</a:t>
            </a:r>
            <a:r>
              <a:rPr lang="de-DE" dirty="0" smtClean="0"/>
              <a:t>?</a:t>
            </a:r>
            <a:br>
              <a:rPr lang="de-DE" dirty="0" smtClean="0"/>
            </a:br>
            <a:r>
              <a:rPr lang="de-DE" sz="2000" dirty="0" smtClean="0"/>
              <a:t>nach Einführung von § 146a AO</a:t>
            </a:r>
            <a:endParaRPr lang="de-DE" dirty="0"/>
          </a:p>
        </p:txBody>
      </p:sp>
      <p:sp>
        <p:nvSpPr>
          <p:cNvPr id="3" name="Inhaltsplatzhalter 2"/>
          <p:cNvSpPr>
            <a:spLocks noGrp="1"/>
          </p:cNvSpPr>
          <p:nvPr>
            <p:ph idx="1"/>
          </p:nvPr>
        </p:nvSpPr>
        <p:spPr/>
        <p:txBody>
          <a:bodyPr/>
          <a:lstStyle/>
          <a:p>
            <a:pPr marL="0" indent="0">
              <a:buNone/>
            </a:pPr>
            <a:r>
              <a:rPr lang="de-DE" altLang="de-DE" b="1" dirty="0"/>
              <a:t>Formen der </a:t>
            </a:r>
            <a:r>
              <a:rPr lang="de-DE" altLang="de-DE" b="1" dirty="0" smtClean="0"/>
              <a:t>„Kassen“</a:t>
            </a:r>
          </a:p>
          <a:p>
            <a:pPr marL="0" indent="0">
              <a:buNone/>
            </a:pPr>
            <a:endParaRPr lang="de-DE" b="1" dirty="0"/>
          </a:p>
          <a:p>
            <a:pPr marL="0" indent="0">
              <a:buNone/>
            </a:pPr>
            <a:endParaRPr lang="de-DE" b="1" dirty="0" smtClean="0"/>
          </a:p>
          <a:p>
            <a:pPr marL="0" indent="0">
              <a:buNone/>
            </a:pPr>
            <a:endParaRPr lang="de-DE" b="1" dirty="0"/>
          </a:p>
          <a:p>
            <a:pPr marL="0" indent="0">
              <a:buNone/>
            </a:pPr>
            <a:r>
              <a:rPr lang="de-DE" sz="2000" b="1" dirty="0" smtClean="0"/>
              <a:t>Grundsatz:</a:t>
            </a:r>
          </a:p>
          <a:p>
            <a:pPr marL="342900" indent="-342900">
              <a:buFontTx/>
              <a:buChar char="-"/>
            </a:pPr>
            <a:r>
              <a:rPr lang="de-DE" sz="2000" dirty="0" smtClean="0"/>
              <a:t>keine Registrierkasse</a:t>
            </a:r>
          </a:p>
          <a:p>
            <a:pPr marL="342900" indent="-342900">
              <a:buFontTx/>
              <a:buChar char="-"/>
            </a:pPr>
            <a:r>
              <a:rPr lang="de-DE" sz="2000" dirty="0" smtClean="0"/>
              <a:t>keine PC-Kasse ohne TSE</a:t>
            </a:r>
          </a:p>
          <a:p>
            <a:pPr marL="342900" indent="-342900">
              <a:buFontTx/>
              <a:buChar char="-"/>
            </a:pPr>
            <a:endParaRPr lang="de-DE" dirty="0"/>
          </a:p>
        </p:txBody>
      </p:sp>
      <p:sp>
        <p:nvSpPr>
          <p:cNvPr id="5" name="Rechteck 4"/>
          <p:cNvSpPr/>
          <p:nvPr/>
        </p:nvSpPr>
        <p:spPr>
          <a:xfrm>
            <a:off x="4973141" y="2195277"/>
            <a:ext cx="3814354" cy="83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Offene Ladenkassen</a:t>
            </a:r>
            <a:endParaRPr lang="de-DE" dirty="0"/>
          </a:p>
        </p:txBody>
      </p:sp>
      <p:sp>
        <p:nvSpPr>
          <p:cNvPr id="6" name="Rechteck 5"/>
          <p:cNvSpPr/>
          <p:nvPr/>
        </p:nvSpPr>
        <p:spPr>
          <a:xfrm>
            <a:off x="618855" y="2195277"/>
            <a:ext cx="3814354" cy="83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Elektronische Aufzeichnungssysteme</a:t>
            </a:r>
            <a:endParaRPr lang="de-DE" dirty="0"/>
          </a:p>
        </p:txBody>
      </p:sp>
      <p:sp>
        <p:nvSpPr>
          <p:cNvPr id="4" name="Textfeld 3"/>
          <p:cNvSpPr txBox="1"/>
          <p:nvPr/>
        </p:nvSpPr>
        <p:spPr>
          <a:xfrm rot="19747126">
            <a:off x="3264667" y="2739679"/>
            <a:ext cx="1572597" cy="307777"/>
          </a:xfrm>
          <a:prstGeom prst="rect">
            <a:avLst/>
          </a:prstGeom>
          <a:solidFill>
            <a:srgbClr val="FF0000"/>
          </a:solidFill>
        </p:spPr>
        <p:txBody>
          <a:bodyPr wrap="square" rtlCol="0">
            <a:spAutoFit/>
          </a:bodyPr>
          <a:lstStyle/>
          <a:p>
            <a:r>
              <a:rPr lang="de-DE" sz="1400" dirty="0" smtClean="0"/>
              <a:t>i.S.v. § 146a AO</a:t>
            </a:r>
            <a:endParaRPr lang="de-DE" sz="1400" dirty="0"/>
          </a:p>
        </p:txBody>
      </p:sp>
    </p:spTree>
    <p:extLst>
      <p:ext uri="{BB962C8B-B14F-4D97-AF65-F5344CB8AC3E}">
        <p14:creationId xmlns:p14="http://schemas.microsoft.com/office/powerpoint/2010/main" val="404189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KassenG</a:t>
            </a:r>
            <a:r>
              <a:rPr lang="de-DE" dirty="0"/>
              <a:t>: was ist neu</a:t>
            </a:r>
            <a:r>
              <a:rPr lang="de-DE" dirty="0" smtClean="0"/>
              <a:t>?</a:t>
            </a:r>
            <a:br>
              <a:rPr lang="de-DE" dirty="0" smtClean="0"/>
            </a:br>
            <a:r>
              <a:rPr lang="de-DE" sz="2000" dirty="0"/>
              <a:t>nach Einführung von § 146a AO</a:t>
            </a:r>
            <a:endParaRPr lang="de-DE" dirty="0"/>
          </a:p>
        </p:txBody>
      </p:sp>
      <p:sp>
        <p:nvSpPr>
          <p:cNvPr id="3" name="Inhaltsplatzhalter 2"/>
          <p:cNvSpPr>
            <a:spLocks noGrp="1"/>
          </p:cNvSpPr>
          <p:nvPr>
            <p:ph idx="1"/>
          </p:nvPr>
        </p:nvSpPr>
        <p:spPr>
          <a:xfrm>
            <a:off x="333432" y="1548000"/>
            <a:ext cx="8454063" cy="2959900"/>
          </a:xfrm>
        </p:spPr>
        <p:txBody>
          <a:bodyPr/>
          <a:lstStyle/>
          <a:p>
            <a:pPr marL="0" indent="0">
              <a:buNone/>
            </a:pPr>
            <a:endParaRPr lang="de-DE" b="1" dirty="0" smtClean="0"/>
          </a:p>
          <a:p>
            <a:pPr marL="0" indent="0">
              <a:buNone/>
            </a:pPr>
            <a:endParaRPr lang="de-DE" b="1" dirty="0"/>
          </a:p>
          <a:p>
            <a:pPr marL="0" indent="0">
              <a:buNone/>
            </a:pPr>
            <a:endParaRPr lang="de-DE" b="1" dirty="0" smtClean="0"/>
          </a:p>
          <a:p>
            <a:pPr marL="342900" indent="-342900">
              <a:lnSpc>
                <a:spcPct val="100000"/>
              </a:lnSpc>
              <a:buFont typeface="Wingdings" panose="05000000000000000000" pitchFamily="2" charset="2"/>
              <a:buChar char="Ø"/>
            </a:pPr>
            <a:r>
              <a:rPr lang="de-DE" sz="2000" dirty="0" smtClean="0"/>
              <a:t>fallen nicht unter § 146a AO</a:t>
            </a:r>
          </a:p>
          <a:p>
            <a:pPr marL="0" indent="0">
              <a:lnSpc>
                <a:spcPct val="100000"/>
              </a:lnSpc>
              <a:buNone/>
            </a:pPr>
            <a:r>
              <a:rPr lang="de-DE" sz="1200" b="1" dirty="0" smtClean="0"/>
              <a:t>weitere Ausnahmen:</a:t>
            </a:r>
          </a:p>
          <a:p>
            <a:pPr marL="342900" indent="-342900">
              <a:lnSpc>
                <a:spcPct val="100000"/>
              </a:lnSpc>
            </a:pPr>
            <a:r>
              <a:rPr lang="de-DE" sz="1400" dirty="0" err="1" smtClean="0"/>
              <a:t>eAS</a:t>
            </a:r>
            <a:r>
              <a:rPr lang="de-DE" sz="1400" dirty="0" smtClean="0"/>
              <a:t> mit Kassenfunktion, die nicht unter § 146a AO i.V.m. § 1 </a:t>
            </a:r>
            <a:r>
              <a:rPr lang="de-DE" sz="1400" dirty="0" err="1" smtClean="0"/>
              <a:t>KassenSichV</a:t>
            </a:r>
            <a:r>
              <a:rPr lang="de-DE" sz="1400" dirty="0" smtClean="0"/>
              <a:t> fallen (z.B. Geldspielgeräte)</a:t>
            </a:r>
          </a:p>
          <a:p>
            <a:pPr marL="342900" indent="-342900">
              <a:lnSpc>
                <a:spcPct val="100000"/>
              </a:lnSpc>
            </a:pPr>
            <a:r>
              <a:rPr lang="de-DE" sz="1400" dirty="0" smtClean="0"/>
              <a:t>bestimmte „ältere“ elektronische Registrierkassen längstens bis zum 31.12.2022:</a:t>
            </a:r>
          </a:p>
          <a:p>
            <a:pPr marL="544500" lvl="1" indent="-342900">
              <a:lnSpc>
                <a:spcPct val="100000"/>
              </a:lnSpc>
              <a:buFontTx/>
              <a:buChar char="-"/>
            </a:pPr>
            <a:r>
              <a:rPr lang="de-DE" sz="1200" dirty="0" smtClean="0"/>
              <a:t>nach dem 25.10.2010 und vor dem 1.1.20 angeschafft,</a:t>
            </a:r>
          </a:p>
          <a:p>
            <a:pPr marL="544500" lvl="1" indent="-342900">
              <a:lnSpc>
                <a:spcPct val="100000"/>
              </a:lnSpc>
              <a:buFontTx/>
              <a:buChar char="-"/>
            </a:pPr>
            <a:r>
              <a:rPr lang="de-DE" sz="1200" dirty="0" smtClean="0"/>
              <a:t>können nicht mit TSE aufgerüstet werden</a:t>
            </a:r>
          </a:p>
          <a:p>
            <a:pPr marL="544500" lvl="1" indent="-342900">
              <a:lnSpc>
                <a:spcPct val="100000"/>
              </a:lnSpc>
              <a:buFontTx/>
              <a:buChar char="-"/>
            </a:pPr>
            <a:r>
              <a:rPr lang="de-DE" sz="1200" dirty="0" smtClean="0"/>
              <a:t>erfüllen Anforderungen des BMF Schreibens vom 26.11.2010</a:t>
            </a:r>
            <a:endParaRPr lang="de-DE" sz="3200" dirty="0" smtClean="0"/>
          </a:p>
          <a:p>
            <a:pPr marL="342900" indent="-342900">
              <a:buFontTx/>
              <a:buChar char="-"/>
            </a:pPr>
            <a:endParaRPr lang="de-DE" dirty="0"/>
          </a:p>
        </p:txBody>
      </p:sp>
      <p:sp>
        <p:nvSpPr>
          <p:cNvPr id="5" name="Rechteck 4"/>
          <p:cNvSpPr/>
          <p:nvPr/>
        </p:nvSpPr>
        <p:spPr>
          <a:xfrm>
            <a:off x="4973141" y="1495479"/>
            <a:ext cx="3814354" cy="83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Offene Ladenkassen</a:t>
            </a:r>
            <a:endParaRPr lang="de-DE" dirty="0"/>
          </a:p>
        </p:txBody>
      </p:sp>
      <p:sp>
        <p:nvSpPr>
          <p:cNvPr id="6" name="Rechteck 5"/>
          <p:cNvSpPr/>
          <p:nvPr/>
        </p:nvSpPr>
        <p:spPr>
          <a:xfrm>
            <a:off x="618855" y="1495479"/>
            <a:ext cx="3814354" cy="83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Elektronische Aufzeichnungssysteme</a:t>
            </a:r>
            <a:endParaRPr lang="de-DE" dirty="0"/>
          </a:p>
        </p:txBody>
      </p:sp>
      <p:sp>
        <p:nvSpPr>
          <p:cNvPr id="7" name="Textfeld 6"/>
          <p:cNvSpPr txBox="1"/>
          <p:nvPr/>
        </p:nvSpPr>
        <p:spPr>
          <a:xfrm rot="19747126">
            <a:off x="3038118" y="2088442"/>
            <a:ext cx="1907252" cy="307777"/>
          </a:xfrm>
          <a:prstGeom prst="rect">
            <a:avLst/>
          </a:prstGeom>
          <a:solidFill>
            <a:srgbClr val="FF0000"/>
          </a:solidFill>
        </p:spPr>
        <p:txBody>
          <a:bodyPr wrap="square" rtlCol="0">
            <a:spAutoFit/>
          </a:bodyPr>
          <a:lstStyle/>
          <a:p>
            <a:r>
              <a:rPr lang="de-DE" sz="1400" dirty="0" smtClean="0"/>
              <a:t>ohne Kassenfunktion</a:t>
            </a:r>
            <a:endParaRPr lang="de-DE" sz="1400" dirty="0"/>
          </a:p>
        </p:txBody>
      </p:sp>
    </p:spTree>
    <p:extLst>
      <p:ext uri="{BB962C8B-B14F-4D97-AF65-F5344CB8AC3E}">
        <p14:creationId xmlns:p14="http://schemas.microsoft.com/office/powerpoint/2010/main" val="162157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KassenG</a:t>
            </a:r>
            <a:r>
              <a:rPr lang="de-DE" dirty="0" smtClean="0"/>
              <a:t>: was ist neu?</a:t>
            </a:r>
            <a:br>
              <a:rPr lang="de-DE" dirty="0" smtClean="0"/>
            </a:br>
            <a:r>
              <a:rPr lang="de-DE" sz="2000" dirty="0"/>
              <a:t>Belegausgabepflicht („</a:t>
            </a:r>
            <a:r>
              <a:rPr lang="de-DE" sz="2000" dirty="0" err="1"/>
              <a:t>Bonpflicht</a:t>
            </a:r>
            <a:r>
              <a:rPr lang="de-DE" sz="2000" dirty="0" smtClean="0"/>
              <a:t>“), § 146a Abs. 2 AO</a:t>
            </a:r>
            <a:endParaRPr lang="de-DE" sz="2000" dirty="0"/>
          </a:p>
        </p:txBody>
      </p:sp>
      <p:sp>
        <p:nvSpPr>
          <p:cNvPr id="3" name="Inhaltsplatzhalter 2"/>
          <p:cNvSpPr>
            <a:spLocks noGrp="1"/>
          </p:cNvSpPr>
          <p:nvPr>
            <p:ph idx="1"/>
          </p:nvPr>
        </p:nvSpPr>
        <p:spPr/>
        <p:txBody>
          <a:bodyPr/>
          <a:lstStyle/>
          <a:p>
            <a:r>
              <a:rPr lang="de-DE" sz="2000" dirty="0" smtClean="0"/>
              <a:t>§ 146a Abs. 2 AO: </a:t>
            </a:r>
          </a:p>
          <a:p>
            <a:pPr marL="487350" lvl="1" indent="-285750"/>
            <a:r>
              <a:rPr lang="de-DE" sz="1800" dirty="0" smtClean="0"/>
              <a:t>soll den Kassenvorgang transparent/sichtbar machen</a:t>
            </a:r>
          </a:p>
          <a:p>
            <a:pPr marL="487350" lvl="1" indent="-285750"/>
            <a:r>
              <a:rPr lang="de-DE" sz="1800" dirty="0" smtClean="0"/>
              <a:t>Ausnahme </a:t>
            </a:r>
            <a:r>
              <a:rPr lang="de-DE" sz="1800" dirty="0"/>
              <a:t>gem. § 148 AO </a:t>
            </a:r>
            <a:r>
              <a:rPr lang="de-DE" sz="1800" dirty="0" smtClean="0"/>
              <a:t>möglich, bei </a:t>
            </a:r>
            <a:r>
              <a:rPr lang="de-DE" sz="1800" dirty="0"/>
              <a:t>Verkauf von Waren an eine Vielzahl unbekannter </a:t>
            </a:r>
            <a:r>
              <a:rPr lang="de-DE" sz="1800" dirty="0" smtClean="0"/>
              <a:t>Personen. Belegausgabepflicht </a:t>
            </a:r>
            <a:r>
              <a:rPr lang="de-DE" sz="1800" dirty="0"/>
              <a:t>muss Härte mit sich </a:t>
            </a:r>
            <a:r>
              <a:rPr lang="de-DE" sz="1800" dirty="0" smtClean="0"/>
              <a:t>bringen.</a:t>
            </a:r>
            <a:endParaRPr lang="de-DE" sz="1800" dirty="0"/>
          </a:p>
          <a:p>
            <a:pPr marL="638550" lvl="2" indent="-285750"/>
            <a:r>
              <a:rPr lang="de-DE" sz="1600" dirty="0" smtClean="0"/>
              <a:t>Besteuerung </a:t>
            </a:r>
            <a:r>
              <a:rPr lang="de-DE" sz="1600" dirty="0"/>
              <a:t>darf durch die Erleichterung nicht beeinträchtigt werden</a:t>
            </a:r>
          </a:p>
          <a:p>
            <a:pPr marL="638550" lvl="2" indent="-285750"/>
            <a:r>
              <a:rPr lang="de-DE" sz="1600" dirty="0" smtClean="0"/>
              <a:t>§ </a:t>
            </a:r>
            <a:r>
              <a:rPr lang="de-DE" sz="1600" dirty="0"/>
              <a:t>148 AO lässt keine dauerhafte Befreiung zu</a:t>
            </a:r>
          </a:p>
          <a:p>
            <a:pPr marL="638550" lvl="2" indent="-285750"/>
            <a:r>
              <a:rPr lang="de-DE" sz="1600" dirty="0" smtClean="0"/>
              <a:t>Persönliche </a:t>
            </a:r>
            <a:r>
              <a:rPr lang="de-DE" sz="1600" dirty="0"/>
              <a:t>Gründe (z. B. Alter und Krankheit des Steuerpflichtigen) rechtfertigen regelmäßig keine Erleichterung</a:t>
            </a:r>
          </a:p>
          <a:p>
            <a:pPr marL="638550" lvl="2" indent="-285750"/>
            <a:r>
              <a:rPr lang="de-DE" sz="1600" dirty="0" smtClean="0"/>
              <a:t>Erleichterungsbewilligung </a:t>
            </a:r>
            <a:r>
              <a:rPr lang="de-DE" sz="1600" dirty="0"/>
              <a:t>nur auf Antrag</a:t>
            </a:r>
          </a:p>
          <a:p>
            <a:pPr marL="201600" lvl="1" indent="0">
              <a:buNone/>
            </a:pPr>
            <a:endParaRPr lang="de-DE" sz="1800" dirty="0"/>
          </a:p>
          <a:p>
            <a:endParaRPr lang="de-DE" dirty="0"/>
          </a:p>
        </p:txBody>
      </p:sp>
    </p:spTree>
    <p:extLst>
      <p:ext uri="{BB962C8B-B14F-4D97-AF65-F5344CB8AC3E}">
        <p14:creationId xmlns:p14="http://schemas.microsoft.com/office/powerpoint/2010/main" val="365223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4">
      <a:majorFont>
        <a:latin typeface="BentonSans Bold"/>
        <a:ea typeface=""/>
        <a:cs typeface=""/>
      </a:majorFont>
      <a:minorFont>
        <a:latin typeface="Benton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01_903.potx" id="{390E16A0-5C86-4530-9374-2CAC75E8986A}" vid="{40363DB5-2B94-4CF6-A37E-BE4CA4427D5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101_903</Template>
  <TotalTime>0</TotalTime>
  <Words>3032</Words>
  <Application>Microsoft Office PowerPoint</Application>
  <PresentationFormat>Bildschirmpräsentation (16:9)</PresentationFormat>
  <Paragraphs>330</Paragraphs>
  <Slides>29</Slides>
  <Notes>29</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29</vt:i4>
      </vt:variant>
    </vt:vector>
  </HeadingPairs>
  <TitlesOfParts>
    <vt:vector size="37" baseType="lpstr">
      <vt:lpstr>Arial</vt:lpstr>
      <vt:lpstr>BentonSans Bold</vt:lpstr>
      <vt:lpstr>BentonSans Medium</vt:lpstr>
      <vt:lpstr>BentonSans Regular</vt:lpstr>
      <vt:lpstr>Calibri</vt:lpstr>
      <vt:lpstr>Times New Roman</vt:lpstr>
      <vt:lpstr>Wingdings</vt:lpstr>
      <vt:lpstr>Office-Design</vt:lpstr>
      <vt:lpstr>Entwicklungen zur Kassenführung       Westfälischer Steuerkreis      Münster, 26.4.2022 </vt:lpstr>
      <vt:lpstr>PowerPoint-Präsentation</vt:lpstr>
      <vt:lpstr>Entwicklungen zur Kassenführung</vt:lpstr>
      <vt:lpstr>KassenG: was ist neu? § 146a AO</vt:lpstr>
      <vt:lpstr>KassenG: was ist neu?</vt:lpstr>
      <vt:lpstr>Novellierung der KassenSichV Fassung vom 30.07.2021 – Anwendungsbereich, § 1 KassenSichV</vt:lpstr>
      <vt:lpstr>KassenG: was ist neu? nach Einführung von § 146a AO</vt:lpstr>
      <vt:lpstr>KassenG: was ist neu? nach Einführung von § 146a AO</vt:lpstr>
      <vt:lpstr>KassenG: was ist neu? Belegausgabepflicht („Bonpflicht“), § 146a Abs. 2 AO</vt:lpstr>
      <vt:lpstr>KassenG: was ist neu? TSE-Pflicht, § 146a Abs. 1 AO</vt:lpstr>
      <vt:lpstr>KassenSichV</vt:lpstr>
      <vt:lpstr>Datenauswertung der neuen Kassensysteme Funktionsweise der TSE (vereinfachte Darstellung)</vt:lpstr>
      <vt:lpstr>PowerPoint-Präsentation</vt:lpstr>
      <vt:lpstr>Datenauswertung der neuen Kassensysteme Public-Key-Infrastructure (PKI)</vt:lpstr>
      <vt:lpstr>Datenauswertung der neuen Kassensysteme Einsatz der Verifikationssoftware AmadeusVerify</vt:lpstr>
      <vt:lpstr>Datenauswertung der neuen Kassensysteme Einsatz der Verifikationssoftware AmadeusVerify</vt:lpstr>
      <vt:lpstr>Datenauswertung der neuen Kassensysteme Einsatz der Verifikationssoftware AmadeusVerify</vt:lpstr>
      <vt:lpstr>Datenauswertung der neuen Kassensysteme Einsatz der Verifikationssoftware AmadeusVerify</vt:lpstr>
      <vt:lpstr>Datenauswertung der neuen Kassensysteme Einsatz der Verifikationssoftware AmadeusVerify</vt:lpstr>
      <vt:lpstr>Datenauswertung der neuen Kassensysteme Einsatz der Verifikationssoftware AmadeusVerify</vt:lpstr>
      <vt:lpstr>Datenauswertung der neuen Kassensysteme Einsatz der Verifikationssoftware AmadeusVerify</vt:lpstr>
      <vt:lpstr>Denkbare Praxisprobleme</vt:lpstr>
      <vt:lpstr>KassenG: was ist neu?</vt:lpstr>
      <vt:lpstr>KassenG: was ist neu? Meldepflicht nach § 146a Abs. 4 AO</vt:lpstr>
      <vt:lpstr>KassenG: was ist neu? Kassennachschau</vt:lpstr>
      <vt:lpstr>KassenG: was ist neu?</vt:lpstr>
      <vt:lpstr>Das Gesetz zum Schutz vor Manipulationen an digitalen Grundaufzeichnungen vom 22.12.2016 dient der Sicherung der Gleichmäßigkeit der Besteuerung und der rechtsstaatlichen Erfordernisse des Steuervollzugs. </vt:lpstr>
      <vt:lpstr>Wird das gesetzgeberische Ziel erreicht?  Praxisprobleme</vt:lpstr>
      <vt:lpstr>PowerPoint-Präsentation</vt:lpstr>
    </vt:vector>
  </TitlesOfParts>
  <Company>RZF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Hülshoff, Markus (OFD, REF-St 4)</dc:creator>
  <cp:lastModifiedBy>Walfort, Christian (OFD, St 43)</cp:lastModifiedBy>
  <cp:revision>59</cp:revision>
  <cp:lastPrinted>2022-04-26T14:52:07Z</cp:lastPrinted>
  <dcterms:created xsi:type="dcterms:W3CDTF">2022-04-17T19:38:33Z</dcterms:created>
  <dcterms:modified xsi:type="dcterms:W3CDTF">2022-04-26T16:10:37Z</dcterms:modified>
</cp:coreProperties>
</file>