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7" r:id="rId2"/>
    <p:sldId id="258" r:id="rId3"/>
    <p:sldId id="262" r:id="rId4"/>
    <p:sldId id="263" r:id="rId5"/>
    <p:sldId id="265" r:id="rId6"/>
    <p:sldId id="259" r:id="rId7"/>
    <p:sldId id="260" r:id="rId8"/>
    <p:sldId id="261" r:id="rId9"/>
    <p:sldId id="266" r:id="rId10"/>
    <p:sldId id="267" r:id="rId11"/>
    <p:sldId id="268" r:id="rId12"/>
    <p:sldId id="269" r:id="rId13"/>
    <p:sldId id="270" r:id="rId14"/>
    <p:sldId id="271" r:id="rId15"/>
    <p:sldId id="272" r:id="rId16"/>
    <p:sldId id="273" r:id="rId17"/>
    <p:sldId id="264" r:id="rId18"/>
    <p:sldId id="274" r:id="rId19"/>
    <p:sldId id="275" r:id="rId20"/>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82" autoAdjust="0"/>
  </p:normalViewPr>
  <p:slideViewPr>
    <p:cSldViewPr snapToGrid="0">
      <p:cViewPr varScale="1">
        <p:scale>
          <a:sx n="111" d="100"/>
          <a:sy n="111" d="100"/>
        </p:scale>
        <p:origin x="55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1490551-9384-44D0-BB04-75B4AFBF9207}" type="datetimeFigureOut">
              <a:rPr lang="de-DE" smtClean="0"/>
              <a:t>25.04.2022</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24C6C87-23C6-4AE3-812A-AE3AFD26D901}" type="slidenum">
              <a:rPr lang="de-DE" smtClean="0"/>
              <a:t>‹Nr.›</a:t>
            </a:fld>
            <a:endParaRPr lang="de-DE"/>
          </a:p>
        </p:txBody>
      </p:sp>
    </p:spTree>
    <p:extLst>
      <p:ext uri="{BB962C8B-B14F-4D97-AF65-F5344CB8AC3E}">
        <p14:creationId xmlns:p14="http://schemas.microsoft.com/office/powerpoint/2010/main" val="1865310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24C6C87-23C6-4AE3-812A-AE3AFD26D901}" type="slidenum">
              <a:rPr lang="de-DE" smtClean="0"/>
              <a:t>1</a:t>
            </a:fld>
            <a:endParaRPr lang="de-DE"/>
          </a:p>
        </p:txBody>
      </p:sp>
    </p:spTree>
    <p:extLst>
      <p:ext uri="{BB962C8B-B14F-4D97-AF65-F5344CB8AC3E}">
        <p14:creationId xmlns:p14="http://schemas.microsoft.com/office/powerpoint/2010/main" val="36689768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latin typeface="Arial" panose="020B0604020202020204" pitchFamily="34" charset="0"/>
              </a:rPr>
              <a:t>Kassensicherungsverordnung</a:t>
            </a:r>
          </a:p>
          <a:p>
            <a:r>
              <a:rPr lang="de-DE" altLang="de-DE" dirty="0" smtClean="0">
                <a:latin typeface="Arial" panose="020B0604020202020204" pitchFamily="34" charset="0"/>
              </a:rPr>
              <a:t>Am Ende: ansonsten wohl schwierig nachzuhalten, wie oft tatsächlich Leerungen erfolgen</a:t>
            </a:r>
          </a:p>
        </p:txBody>
      </p:sp>
      <p:sp>
        <p:nvSpPr>
          <p:cNvPr id="4" name="Kopfzeilenplatzhalter 3"/>
          <p:cNvSpPr>
            <a:spLocks noGrp="1"/>
          </p:cNvSpPr>
          <p:nvPr>
            <p:ph type="hdr" sz="quarter"/>
          </p:nvPr>
        </p:nvSpPr>
        <p:spPr/>
        <p:txBody>
          <a:bodyPr/>
          <a:lstStyle/>
          <a:p>
            <a:pPr>
              <a:defRPr/>
            </a:pPr>
            <a:r>
              <a:rPr lang="de-DE" smtClean="0"/>
              <a:t>&lt;Bezeichnung der Veranstaltung&gt;</a:t>
            </a:r>
            <a:endParaRPr lang="de-DE"/>
          </a:p>
        </p:txBody>
      </p:sp>
      <p:sp>
        <p:nvSpPr>
          <p:cNvPr id="5" name="Datumsplatzhalter 4"/>
          <p:cNvSpPr>
            <a:spLocks noGrp="1"/>
          </p:cNvSpPr>
          <p:nvPr>
            <p:ph type="dt" sz="quarter" idx="1"/>
          </p:nvPr>
        </p:nvSpPr>
        <p:spPr/>
        <p:txBody>
          <a:bodyPr/>
          <a:lstStyle/>
          <a:p>
            <a:pPr>
              <a:defRPr/>
            </a:pPr>
            <a:r>
              <a:rPr lang="de-DE"/>
              <a:t>01.08.2011</a:t>
            </a:r>
          </a:p>
        </p:txBody>
      </p:sp>
      <p:sp>
        <p:nvSpPr>
          <p:cNvPr id="6" name="Fußzeilenplatzhalter 5"/>
          <p:cNvSpPr>
            <a:spLocks noGrp="1"/>
          </p:cNvSpPr>
          <p:nvPr>
            <p:ph type="ftr" sz="quarter" idx="4"/>
          </p:nvPr>
        </p:nvSpPr>
        <p:spPr/>
        <p:txBody>
          <a:bodyPr/>
          <a:lstStyle/>
          <a:p>
            <a:pPr>
              <a:defRPr/>
            </a:pPr>
            <a:r>
              <a:rPr lang="de-DE" smtClean="0"/>
              <a:t>&lt;Name&gt;, Justizministerium Nordrhein-Westfalen</a:t>
            </a:r>
            <a:endParaRPr lang="de-DE"/>
          </a:p>
        </p:txBody>
      </p:sp>
      <p:sp>
        <p:nvSpPr>
          <p:cNvPr id="7" name="Foliennummernplatzhalter 6"/>
          <p:cNvSpPr>
            <a:spLocks noGrp="1"/>
          </p:cNvSpPr>
          <p:nvPr>
            <p:ph type="sldNum" sz="quarter" idx="5"/>
          </p:nvPr>
        </p:nvSpPr>
        <p:spPr/>
        <p:txBody>
          <a:bodyPr/>
          <a:lstStyle/>
          <a:p>
            <a:pPr>
              <a:defRPr/>
            </a:pPr>
            <a:fld id="{2F219B3A-9BF8-43F0-931C-B667A54CBD3F}" type="slidenum">
              <a:rPr lang="de-DE" smtClean="0"/>
              <a:pPr>
                <a:defRPr/>
              </a:pPr>
              <a:t>10</a:t>
            </a:fld>
            <a:endParaRPr lang="de-DE"/>
          </a:p>
        </p:txBody>
      </p:sp>
    </p:spTree>
    <p:extLst>
      <p:ext uri="{BB962C8B-B14F-4D97-AF65-F5344CB8AC3E}">
        <p14:creationId xmlns:p14="http://schemas.microsoft.com/office/powerpoint/2010/main" val="3911339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Arial" panose="020B0604020202020204" pitchFamily="34" charset="0"/>
            </a:endParaRPr>
          </a:p>
        </p:txBody>
      </p:sp>
      <p:sp>
        <p:nvSpPr>
          <p:cNvPr id="4" name="Kopfzeilenplatzhalter 3"/>
          <p:cNvSpPr>
            <a:spLocks noGrp="1"/>
          </p:cNvSpPr>
          <p:nvPr>
            <p:ph type="hdr" sz="quarter"/>
          </p:nvPr>
        </p:nvSpPr>
        <p:spPr/>
        <p:txBody>
          <a:bodyPr/>
          <a:lstStyle/>
          <a:p>
            <a:pPr>
              <a:defRPr/>
            </a:pPr>
            <a:r>
              <a:rPr lang="de-DE" smtClean="0"/>
              <a:t>&lt;Bezeichnung der Veranstaltung&gt;</a:t>
            </a:r>
            <a:endParaRPr lang="de-DE"/>
          </a:p>
        </p:txBody>
      </p:sp>
      <p:sp>
        <p:nvSpPr>
          <p:cNvPr id="5" name="Datumsplatzhalter 4"/>
          <p:cNvSpPr>
            <a:spLocks noGrp="1"/>
          </p:cNvSpPr>
          <p:nvPr>
            <p:ph type="dt" sz="quarter" idx="1"/>
          </p:nvPr>
        </p:nvSpPr>
        <p:spPr/>
        <p:txBody>
          <a:bodyPr/>
          <a:lstStyle/>
          <a:p>
            <a:pPr>
              <a:defRPr/>
            </a:pPr>
            <a:r>
              <a:rPr lang="de-DE"/>
              <a:t>01.08.2011</a:t>
            </a:r>
          </a:p>
        </p:txBody>
      </p:sp>
      <p:sp>
        <p:nvSpPr>
          <p:cNvPr id="6" name="Fußzeilenplatzhalter 5"/>
          <p:cNvSpPr>
            <a:spLocks noGrp="1"/>
          </p:cNvSpPr>
          <p:nvPr>
            <p:ph type="ftr" sz="quarter" idx="4"/>
          </p:nvPr>
        </p:nvSpPr>
        <p:spPr/>
        <p:txBody>
          <a:bodyPr/>
          <a:lstStyle/>
          <a:p>
            <a:pPr>
              <a:defRPr/>
            </a:pPr>
            <a:r>
              <a:rPr lang="de-DE" smtClean="0"/>
              <a:t>&lt;Name&gt;, Justizministerium Nordrhein-Westfalen</a:t>
            </a:r>
            <a:endParaRPr lang="de-DE"/>
          </a:p>
        </p:txBody>
      </p:sp>
      <p:sp>
        <p:nvSpPr>
          <p:cNvPr id="7" name="Foliennummernplatzhalter 6"/>
          <p:cNvSpPr>
            <a:spLocks noGrp="1"/>
          </p:cNvSpPr>
          <p:nvPr>
            <p:ph type="sldNum" sz="quarter" idx="5"/>
          </p:nvPr>
        </p:nvSpPr>
        <p:spPr/>
        <p:txBody>
          <a:bodyPr/>
          <a:lstStyle/>
          <a:p>
            <a:pPr>
              <a:defRPr/>
            </a:pPr>
            <a:fld id="{2F219B3A-9BF8-43F0-931C-B667A54CBD3F}" type="slidenum">
              <a:rPr lang="de-DE" smtClean="0"/>
              <a:pPr>
                <a:defRPr/>
              </a:pPr>
              <a:t>11</a:t>
            </a:fld>
            <a:endParaRPr lang="de-DE"/>
          </a:p>
        </p:txBody>
      </p:sp>
    </p:spTree>
    <p:extLst>
      <p:ext uri="{BB962C8B-B14F-4D97-AF65-F5344CB8AC3E}">
        <p14:creationId xmlns:p14="http://schemas.microsoft.com/office/powerpoint/2010/main" val="3999349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latin typeface="Arial" panose="020B0604020202020204" pitchFamily="34" charset="0"/>
              </a:rPr>
              <a:t>Bei herkömmlicher elektronischer Registrierkasse: Z-Bons, die Tageseinnahmen</a:t>
            </a:r>
            <a:r>
              <a:rPr lang="de-DE" altLang="de-DE" baseline="0" dirty="0" smtClean="0">
                <a:latin typeface="Arial" panose="020B0604020202020204" pitchFamily="34" charset="0"/>
              </a:rPr>
              <a:t> </a:t>
            </a:r>
            <a:r>
              <a:rPr lang="de-DE" altLang="de-DE" baseline="0" dirty="0" smtClean="0">
                <a:latin typeface="Arial" panose="020B0604020202020204" pitchFamily="34" charset="0"/>
              </a:rPr>
              <a:t>auswiesen</a:t>
            </a:r>
          </a:p>
          <a:p>
            <a:r>
              <a:rPr lang="de-DE" altLang="de-DE" baseline="0" dirty="0" smtClean="0">
                <a:latin typeface="Arial" panose="020B0604020202020204" pitchFamily="34" charset="0"/>
              </a:rPr>
              <a:t>Überleitung </a:t>
            </a:r>
            <a:r>
              <a:rPr lang="de-DE" altLang="de-DE" baseline="0" smtClean="0">
                <a:latin typeface="Arial" panose="020B0604020202020204" pitchFamily="34" charset="0"/>
              </a:rPr>
              <a:t>zur Rechtsprechung </a:t>
            </a:r>
            <a:endParaRPr lang="de-DE" altLang="de-DE" dirty="0" smtClean="0">
              <a:latin typeface="Arial" panose="020B0604020202020204" pitchFamily="34" charset="0"/>
            </a:endParaRPr>
          </a:p>
        </p:txBody>
      </p:sp>
      <p:sp>
        <p:nvSpPr>
          <p:cNvPr id="4" name="Kopfzeilenplatzhalter 3"/>
          <p:cNvSpPr>
            <a:spLocks noGrp="1"/>
          </p:cNvSpPr>
          <p:nvPr>
            <p:ph type="hdr" sz="quarter"/>
          </p:nvPr>
        </p:nvSpPr>
        <p:spPr/>
        <p:txBody>
          <a:bodyPr/>
          <a:lstStyle/>
          <a:p>
            <a:pPr>
              <a:defRPr/>
            </a:pPr>
            <a:r>
              <a:rPr lang="de-DE" smtClean="0"/>
              <a:t>&lt;Bezeichnung der Veranstaltung&gt;</a:t>
            </a:r>
            <a:endParaRPr lang="de-DE"/>
          </a:p>
        </p:txBody>
      </p:sp>
      <p:sp>
        <p:nvSpPr>
          <p:cNvPr id="5" name="Datumsplatzhalter 4"/>
          <p:cNvSpPr>
            <a:spLocks noGrp="1"/>
          </p:cNvSpPr>
          <p:nvPr>
            <p:ph type="dt" sz="quarter" idx="1"/>
          </p:nvPr>
        </p:nvSpPr>
        <p:spPr/>
        <p:txBody>
          <a:bodyPr/>
          <a:lstStyle/>
          <a:p>
            <a:pPr>
              <a:defRPr/>
            </a:pPr>
            <a:r>
              <a:rPr lang="de-DE"/>
              <a:t>01.08.2011</a:t>
            </a:r>
          </a:p>
        </p:txBody>
      </p:sp>
      <p:sp>
        <p:nvSpPr>
          <p:cNvPr id="6" name="Fußzeilenplatzhalter 5"/>
          <p:cNvSpPr>
            <a:spLocks noGrp="1"/>
          </p:cNvSpPr>
          <p:nvPr>
            <p:ph type="ftr" sz="quarter" idx="4"/>
          </p:nvPr>
        </p:nvSpPr>
        <p:spPr/>
        <p:txBody>
          <a:bodyPr/>
          <a:lstStyle/>
          <a:p>
            <a:pPr>
              <a:defRPr/>
            </a:pPr>
            <a:r>
              <a:rPr lang="de-DE" smtClean="0"/>
              <a:t>&lt;Name&gt;, Justizministerium Nordrhein-Westfalen</a:t>
            </a:r>
            <a:endParaRPr lang="de-DE"/>
          </a:p>
        </p:txBody>
      </p:sp>
      <p:sp>
        <p:nvSpPr>
          <p:cNvPr id="7" name="Foliennummernplatzhalter 6"/>
          <p:cNvSpPr>
            <a:spLocks noGrp="1"/>
          </p:cNvSpPr>
          <p:nvPr>
            <p:ph type="sldNum" sz="quarter" idx="5"/>
          </p:nvPr>
        </p:nvSpPr>
        <p:spPr/>
        <p:txBody>
          <a:bodyPr/>
          <a:lstStyle/>
          <a:p>
            <a:pPr>
              <a:defRPr/>
            </a:pPr>
            <a:fld id="{2F219B3A-9BF8-43F0-931C-B667A54CBD3F}" type="slidenum">
              <a:rPr lang="de-DE" smtClean="0"/>
              <a:pPr>
                <a:defRPr/>
              </a:pPr>
              <a:t>12</a:t>
            </a:fld>
            <a:endParaRPr lang="de-DE"/>
          </a:p>
        </p:txBody>
      </p:sp>
    </p:spTree>
    <p:extLst>
      <p:ext uri="{BB962C8B-B14F-4D97-AF65-F5344CB8AC3E}">
        <p14:creationId xmlns:p14="http://schemas.microsoft.com/office/powerpoint/2010/main" val="14508416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latin typeface="Arial" panose="020B0604020202020204" pitchFamily="34" charset="0"/>
              </a:rPr>
              <a:t>Vorinstanz</a:t>
            </a:r>
            <a:r>
              <a:rPr lang="de-DE" altLang="de-DE" baseline="0" dirty="0" smtClean="0">
                <a:latin typeface="Arial" panose="020B0604020202020204" pitchFamily="34" charset="0"/>
              </a:rPr>
              <a:t> FG Münster</a:t>
            </a:r>
          </a:p>
          <a:p>
            <a:r>
              <a:rPr lang="de-DE" altLang="de-DE" baseline="0" dirty="0" smtClean="0">
                <a:latin typeface="Arial" panose="020B0604020202020204" pitchFamily="34" charset="0"/>
              </a:rPr>
              <a:t>Ergebnis dieser Entscheidung: bargeldintensiver Betrieb und Programmierprotokolle fehlen: Schätzungsbefugnis</a:t>
            </a:r>
            <a:endParaRPr lang="de-DE" altLang="de-DE" dirty="0" smtClean="0">
              <a:latin typeface="Arial" panose="020B0604020202020204" pitchFamily="34" charset="0"/>
            </a:endParaRPr>
          </a:p>
        </p:txBody>
      </p:sp>
      <p:sp>
        <p:nvSpPr>
          <p:cNvPr id="4" name="Kopfzeilenplatzhalter 3"/>
          <p:cNvSpPr>
            <a:spLocks noGrp="1"/>
          </p:cNvSpPr>
          <p:nvPr>
            <p:ph type="hdr" sz="quarter"/>
          </p:nvPr>
        </p:nvSpPr>
        <p:spPr/>
        <p:txBody>
          <a:bodyPr/>
          <a:lstStyle/>
          <a:p>
            <a:pPr>
              <a:defRPr/>
            </a:pPr>
            <a:r>
              <a:rPr lang="de-DE" smtClean="0"/>
              <a:t>&lt;Bezeichnung der Veranstaltung&gt;</a:t>
            </a:r>
            <a:endParaRPr lang="de-DE"/>
          </a:p>
        </p:txBody>
      </p:sp>
      <p:sp>
        <p:nvSpPr>
          <p:cNvPr id="5" name="Datumsplatzhalter 4"/>
          <p:cNvSpPr>
            <a:spLocks noGrp="1"/>
          </p:cNvSpPr>
          <p:nvPr>
            <p:ph type="dt" sz="quarter" idx="1"/>
          </p:nvPr>
        </p:nvSpPr>
        <p:spPr/>
        <p:txBody>
          <a:bodyPr/>
          <a:lstStyle/>
          <a:p>
            <a:pPr>
              <a:defRPr/>
            </a:pPr>
            <a:r>
              <a:rPr lang="de-DE"/>
              <a:t>01.08.2011</a:t>
            </a:r>
          </a:p>
        </p:txBody>
      </p:sp>
      <p:sp>
        <p:nvSpPr>
          <p:cNvPr id="6" name="Fußzeilenplatzhalter 5"/>
          <p:cNvSpPr>
            <a:spLocks noGrp="1"/>
          </p:cNvSpPr>
          <p:nvPr>
            <p:ph type="ftr" sz="quarter" idx="4"/>
          </p:nvPr>
        </p:nvSpPr>
        <p:spPr/>
        <p:txBody>
          <a:bodyPr/>
          <a:lstStyle/>
          <a:p>
            <a:pPr>
              <a:defRPr/>
            </a:pPr>
            <a:r>
              <a:rPr lang="de-DE" smtClean="0"/>
              <a:t>&lt;Name&gt;, Justizministerium Nordrhein-Westfalen</a:t>
            </a:r>
            <a:endParaRPr lang="de-DE"/>
          </a:p>
        </p:txBody>
      </p:sp>
      <p:sp>
        <p:nvSpPr>
          <p:cNvPr id="7" name="Foliennummernplatzhalter 6"/>
          <p:cNvSpPr>
            <a:spLocks noGrp="1"/>
          </p:cNvSpPr>
          <p:nvPr>
            <p:ph type="sldNum" sz="quarter" idx="5"/>
          </p:nvPr>
        </p:nvSpPr>
        <p:spPr/>
        <p:txBody>
          <a:bodyPr/>
          <a:lstStyle/>
          <a:p>
            <a:pPr>
              <a:defRPr/>
            </a:pPr>
            <a:fld id="{2F219B3A-9BF8-43F0-931C-B667A54CBD3F}" type="slidenum">
              <a:rPr lang="de-DE" smtClean="0"/>
              <a:pPr>
                <a:defRPr/>
              </a:pPr>
              <a:t>13</a:t>
            </a:fld>
            <a:endParaRPr lang="de-DE"/>
          </a:p>
        </p:txBody>
      </p:sp>
    </p:spTree>
    <p:extLst>
      <p:ext uri="{BB962C8B-B14F-4D97-AF65-F5344CB8AC3E}">
        <p14:creationId xmlns:p14="http://schemas.microsoft.com/office/powerpoint/2010/main" val="750157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Arial" panose="020B0604020202020204" pitchFamily="34" charset="0"/>
            </a:endParaRPr>
          </a:p>
        </p:txBody>
      </p:sp>
      <p:sp>
        <p:nvSpPr>
          <p:cNvPr id="4" name="Kopfzeilenplatzhalter 3"/>
          <p:cNvSpPr>
            <a:spLocks noGrp="1"/>
          </p:cNvSpPr>
          <p:nvPr>
            <p:ph type="hdr" sz="quarter"/>
          </p:nvPr>
        </p:nvSpPr>
        <p:spPr/>
        <p:txBody>
          <a:bodyPr/>
          <a:lstStyle/>
          <a:p>
            <a:pPr>
              <a:defRPr/>
            </a:pPr>
            <a:r>
              <a:rPr lang="de-DE" smtClean="0"/>
              <a:t>&lt;Bezeichnung der Veranstaltung&gt;</a:t>
            </a:r>
            <a:endParaRPr lang="de-DE"/>
          </a:p>
        </p:txBody>
      </p:sp>
      <p:sp>
        <p:nvSpPr>
          <p:cNvPr id="5" name="Datumsplatzhalter 4"/>
          <p:cNvSpPr>
            <a:spLocks noGrp="1"/>
          </p:cNvSpPr>
          <p:nvPr>
            <p:ph type="dt" sz="quarter" idx="1"/>
          </p:nvPr>
        </p:nvSpPr>
        <p:spPr/>
        <p:txBody>
          <a:bodyPr/>
          <a:lstStyle/>
          <a:p>
            <a:pPr>
              <a:defRPr/>
            </a:pPr>
            <a:r>
              <a:rPr lang="de-DE"/>
              <a:t>01.08.2011</a:t>
            </a:r>
          </a:p>
        </p:txBody>
      </p:sp>
      <p:sp>
        <p:nvSpPr>
          <p:cNvPr id="6" name="Fußzeilenplatzhalter 5"/>
          <p:cNvSpPr>
            <a:spLocks noGrp="1"/>
          </p:cNvSpPr>
          <p:nvPr>
            <p:ph type="ftr" sz="quarter" idx="4"/>
          </p:nvPr>
        </p:nvSpPr>
        <p:spPr/>
        <p:txBody>
          <a:bodyPr/>
          <a:lstStyle/>
          <a:p>
            <a:pPr>
              <a:defRPr/>
            </a:pPr>
            <a:r>
              <a:rPr lang="de-DE" smtClean="0"/>
              <a:t>&lt;Name&gt;, Justizministerium Nordrhein-Westfalen</a:t>
            </a:r>
            <a:endParaRPr lang="de-DE"/>
          </a:p>
        </p:txBody>
      </p:sp>
      <p:sp>
        <p:nvSpPr>
          <p:cNvPr id="7" name="Foliennummernplatzhalter 6"/>
          <p:cNvSpPr>
            <a:spLocks noGrp="1"/>
          </p:cNvSpPr>
          <p:nvPr>
            <p:ph type="sldNum" sz="quarter" idx="5"/>
          </p:nvPr>
        </p:nvSpPr>
        <p:spPr/>
        <p:txBody>
          <a:bodyPr/>
          <a:lstStyle/>
          <a:p>
            <a:pPr>
              <a:defRPr/>
            </a:pPr>
            <a:fld id="{2F219B3A-9BF8-43F0-931C-B667A54CBD3F}" type="slidenum">
              <a:rPr lang="de-DE" smtClean="0"/>
              <a:pPr>
                <a:defRPr/>
              </a:pPr>
              <a:t>14</a:t>
            </a:fld>
            <a:endParaRPr lang="de-DE"/>
          </a:p>
        </p:txBody>
      </p:sp>
    </p:spTree>
    <p:extLst>
      <p:ext uri="{BB962C8B-B14F-4D97-AF65-F5344CB8AC3E}">
        <p14:creationId xmlns:p14="http://schemas.microsoft.com/office/powerpoint/2010/main" val="31378267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latin typeface="Arial" panose="020B0604020202020204" pitchFamily="34" charset="0"/>
              </a:rPr>
              <a:t>Kassenunterlagen</a:t>
            </a:r>
            <a:r>
              <a:rPr lang="de-DE" altLang="de-DE" baseline="0" dirty="0" smtClean="0">
                <a:latin typeface="Arial" panose="020B0604020202020204" pitchFamily="34" charset="0"/>
              </a:rPr>
              <a:t> lagen vollständig vor, auch Bons etc., also keine strukturellen Mängel</a:t>
            </a:r>
          </a:p>
          <a:p>
            <a:r>
              <a:rPr lang="de-DE" altLang="de-DE" baseline="0" dirty="0" smtClean="0">
                <a:latin typeface="Arial" panose="020B0604020202020204" pitchFamily="34" charset="0"/>
              </a:rPr>
              <a:t>FA hatte gesamte Kassenführung verworfen und Hinzuschätzungen aufgrund einer Ausbeutekalkulation vorgenommen, die zu einer Gewinnerhöhung auf das Dreifache führten</a:t>
            </a:r>
            <a:endParaRPr lang="de-DE" altLang="de-DE" dirty="0" smtClean="0">
              <a:latin typeface="Arial" panose="020B0604020202020204" pitchFamily="34" charset="0"/>
            </a:endParaRPr>
          </a:p>
        </p:txBody>
      </p:sp>
      <p:sp>
        <p:nvSpPr>
          <p:cNvPr id="4" name="Kopfzeilenplatzhalter 3"/>
          <p:cNvSpPr>
            <a:spLocks noGrp="1"/>
          </p:cNvSpPr>
          <p:nvPr>
            <p:ph type="hdr" sz="quarter"/>
          </p:nvPr>
        </p:nvSpPr>
        <p:spPr/>
        <p:txBody>
          <a:bodyPr/>
          <a:lstStyle/>
          <a:p>
            <a:pPr>
              <a:defRPr/>
            </a:pPr>
            <a:r>
              <a:rPr lang="de-DE" smtClean="0"/>
              <a:t>&lt;Bezeichnung der Veranstaltung&gt;</a:t>
            </a:r>
            <a:endParaRPr lang="de-DE"/>
          </a:p>
        </p:txBody>
      </p:sp>
      <p:sp>
        <p:nvSpPr>
          <p:cNvPr id="5" name="Datumsplatzhalter 4"/>
          <p:cNvSpPr>
            <a:spLocks noGrp="1"/>
          </p:cNvSpPr>
          <p:nvPr>
            <p:ph type="dt" sz="quarter" idx="1"/>
          </p:nvPr>
        </p:nvSpPr>
        <p:spPr/>
        <p:txBody>
          <a:bodyPr/>
          <a:lstStyle/>
          <a:p>
            <a:pPr>
              <a:defRPr/>
            </a:pPr>
            <a:r>
              <a:rPr lang="de-DE"/>
              <a:t>01.08.2011</a:t>
            </a:r>
          </a:p>
        </p:txBody>
      </p:sp>
      <p:sp>
        <p:nvSpPr>
          <p:cNvPr id="6" name="Fußzeilenplatzhalter 5"/>
          <p:cNvSpPr>
            <a:spLocks noGrp="1"/>
          </p:cNvSpPr>
          <p:nvPr>
            <p:ph type="ftr" sz="quarter" idx="4"/>
          </p:nvPr>
        </p:nvSpPr>
        <p:spPr/>
        <p:txBody>
          <a:bodyPr/>
          <a:lstStyle/>
          <a:p>
            <a:pPr>
              <a:defRPr/>
            </a:pPr>
            <a:r>
              <a:rPr lang="de-DE" smtClean="0"/>
              <a:t>&lt;Name&gt;, Justizministerium Nordrhein-Westfalen</a:t>
            </a:r>
            <a:endParaRPr lang="de-DE"/>
          </a:p>
        </p:txBody>
      </p:sp>
      <p:sp>
        <p:nvSpPr>
          <p:cNvPr id="7" name="Foliennummernplatzhalter 6"/>
          <p:cNvSpPr>
            <a:spLocks noGrp="1"/>
          </p:cNvSpPr>
          <p:nvPr>
            <p:ph type="sldNum" sz="quarter" idx="5"/>
          </p:nvPr>
        </p:nvSpPr>
        <p:spPr/>
        <p:txBody>
          <a:bodyPr/>
          <a:lstStyle/>
          <a:p>
            <a:pPr>
              <a:defRPr/>
            </a:pPr>
            <a:fld id="{2F219B3A-9BF8-43F0-931C-B667A54CBD3F}" type="slidenum">
              <a:rPr lang="de-DE" smtClean="0"/>
              <a:pPr>
                <a:defRPr/>
              </a:pPr>
              <a:t>15</a:t>
            </a:fld>
            <a:endParaRPr lang="de-DE"/>
          </a:p>
        </p:txBody>
      </p:sp>
    </p:spTree>
    <p:extLst>
      <p:ext uri="{BB962C8B-B14F-4D97-AF65-F5344CB8AC3E}">
        <p14:creationId xmlns:p14="http://schemas.microsoft.com/office/powerpoint/2010/main" val="35160404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Arial" panose="020B0604020202020204" pitchFamily="34" charset="0"/>
            </a:endParaRPr>
          </a:p>
        </p:txBody>
      </p:sp>
      <p:sp>
        <p:nvSpPr>
          <p:cNvPr id="4" name="Kopfzeilenplatzhalter 3"/>
          <p:cNvSpPr>
            <a:spLocks noGrp="1"/>
          </p:cNvSpPr>
          <p:nvPr>
            <p:ph type="hdr" sz="quarter"/>
          </p:nvPr>
        </p:nvSpPr>
        <p:spPr/>
        <p:txBody>
          <a:bodyPr/>
          <a:lstStyle/>
          <a:p>
            <a:pPr>
              <a:defRPr/>
            </a:pPr>
            <a:r>
              <a:rPr lang="de-DE" smtClean="0"/>
              <a:t>&lt;Bezeichnung der Veranstaltung&gt;</a:t>
            </a:r>
            <a:endParaRPr lang="de-DE"/>
          </a:p>
        </p:txBody>
      </p:sp>
      <p:sp>
        <p:nvSpPr>
          <p:cNvPr id="5" name="Datumsplatzhalter 4"/>
          <p:cNvSpPr>
            <a:spLocks noGrp="1"/>
          </p:cNvSpPr>
          <p:nvPr>
            <p:ph type="dt" sz="quarter" idx="1"/>
          </p:nvPr>
        </p:nvSpPr>
        <p:spPr/>
        <p:txBody>
          <a:bodyPr/>
          <a:lstStyle/>
          <a:p>
            <a:pPr>
              <a:defRPr/>
            </a:pPr>
            <a:r>
              <a:rPr lang="de-DE"/>
              <a:t>01.08.2011</a:t>
            </a:r>
          </a:p>
        </p:txBody>
      </p:sp>
      <p:sp>
        <p:nvSpPr>
          <p:cNvPr id="6" name="Fußzeilenplatzhalter 5"/>
          <p:cNvSpPr>
            <a:spLocks noGrp="1"/>
          </p:cNvSpPr>
          <p:nvPr>
            <p:ph type="ftr" sz="quarter" idx="4"/>
          </p:nvPr>
        </p:nvSpPr>
        <p:spPr/>
        <p:txBody>
          <a:bodyPr/>
          <a:lstStyle/>
          <a:p>
            <a:pPr>
              <a:defRPr/>
            </a:pPr>
            <a:r>
              <a:rPr lang="de-DE" smtClean="0"/>
              <a:t>&lt;Name&gt;, Justizministerium Nordrhein-Westfalen</a:t>
            </a:r>
            <a:endParaRPr lang="de-DE"/>
          </a:p>
        </p:txBody>
      </p:sp>
      <p:sp>
        <p:nvSpPr>
          <p:cNvPr id="7" name="Foliennummernplatzhalter 6"/>
          <p:cNvSpPr>
            <a:spLocks noGrp="1"/>
          </p:cNvSpPr>
          <p:nvPr>
            <p:ph type="sldNum" sz="quarter" idx="5"/>
          </p:nvPr>
        </p:nvSpPr>
        <p:spPr/>
        <p:txBody>
          <a:bodyPr/>
          <a:lstStyle/>
          <a:p>
            <a:pPr>
              <a:defRPr/>
            </a:pPr>
            <a:fld id="{2F219B3A-9BF8-43F0-931C-B667A54CBD3F}" type="slidenum">
              <a:rPr lang="de-DE" smtClean="0"/>
              <a:pPr>
                <a:defRPr/>
              </a:pPr>
              <a:t>16</a:t>
            </a:fld>
            <a:endParaRPr lang="de-DE"/>
          </a:p>
        </p:txBody>
      </p:sp>
    </p:spTree>
    <p:extLst>
      <p:ext uri="{BB962C8B-B14F-4D97-AF65-F5344CB8AC3E}">
        <p14:creationId xmlns:p14="http://schemas.microsoft.com/office/powerpoint/2010/main" val="1573634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Arial" panose="020B0604020202020204" pitchFamily="34" charset="0"/>
            </a:endParaRPr>
          </a:p>
        </p:txBody>
      </p:sp>
      <p:sp>
        <p:nvSpPr>
          <p:cNvPr id="4" name="Kopfzeilenplatzhalter 3"/>
          <p:cNvSpPr>
            <a:spLocks noGrp="1"/>
          </p:cNvSpPr>
          <p:nvPr>
            <p:ph type="hdr" sz="quarter"/>
          </p:nvPr>
        </p:nvSpPr>
        <p:spPr/>
        <p:txBody>
          <a:bodyPr/>
          <a:lstStyle/>
          <a:p>
            <a:pPr>
              <a:defRPr/>
            </a:pPr>
            <a:r>
              <a:rPr lang="de-DE" smtClean="0"/>
              <a:t>&lt;Bezeichnung der Veranstaltung&gt;</a:t>
            </a:r>
            <a:endParaRPr lang="de-DE"/>
          </a:p>
        </p:txBody>
      </p:sp>
      <p:sp>
        <p:nvSpPr>
          <p:cNvPr id="5" name="Datumsplatzhalter 4"/>
          <p:cNvSpPr>
            <a:spLocks noGrp="1"/>
          </p:cNvSpPr>
          <p:nvPr>
            <p:ph type="dt" sz="quarter" idx="1"/>
          </p:nvPr>
        </p:nvSpPr>
        <p:spPr/>
        <p:txBody>
          <a:bodyPr/>
          <a:lstStyle/>
          <a:p>
            <a:pPr>
              <a:defRPr/>
            </a:pPr>
            <a:r>
              <a:rPr lang="de-DE"/>
              <a:t>01.08.2011</a:t>
            </a:r>
          </a:p>
        </p:txBody>
      </p:sp>
      <p:sp>
        <p:nvSpPr>
          <p:cNvPr id="6" name="Fußzeilenplatzhalter 5"/>
          <p:cNvSpPr>
            <a:spLocks noGrp="1"/>
          </p:cNvSpPr>
          <p:nvPr>
            <p:ph type="ftr" sz="quarter" idx="4"/>
          </p:nvPr>
        </p:nvSpPr>
        <p:spPr/>
        <p:txBody>
          <a:bodyPr/>
          <a:lstStyle/>
          <a:p>
            <a:pPr>
              <a:defRPr/>
            </a:pPr>
            <a:r>
              <a:rPr lang="de-DE" smtClean="0"/>
              <a:t>&lt;Name&gt;, Justizministerium Nordrhein-Westfalen</a:t>
            </a:r>
            <a:endParaRPr lang="de-DE"/>
          </a:p>
        </p:txBody>
      </p:sp>
      <p:sp>
        <p:nvSpPr>
          <p:cNvPr id="7" name="Foliennummernplatzhalter 6"/>
          <p:cNvSpPr>
            <a:spLocks noGrp="1"/>
          </p:cNvSpPr>
          <p:nvPr>
            <p:ph type="sldNum" sz="quarter" idx="5"/>
          </p:nvPr>
        </p:nvSpPr>
        <p:spPr/>
        <p:txBody>
          <a:bodyPr/>
          <a:lstStyle/>
          <a:p>
            <a:pPr>
              <a:defRPr/>
            </a:pPr>
            <a:fld id="{2F219B3A-9BF8-43F0-931C-B667A54CBD3F}" type="slidenum">
              <a:rPr lang="de-DE" smtClean="0"/>
              <a:pPr>
                <a:defRPr/>
              </a:pPr>
              <a:t>17</a:t>
            </a:fld>
            <a:endParaRPr lang="de-DE"/>
          </a:p>
        </p:txBody>
      </p:sp>
    </p:spTree>
    <p:extLst>
      <p:ext uri="{BB962C8B-B14F-4D97-AF65-F5344CB8AC3E}">
        <p14:creationId xmlns:p14="http://schemas.microsoft.com/office/powerpoint/2010/main" val="9521435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Arial" panose="020B0604020202020204" pitchFamily="34" charset="0"/>
            </a:endParaRPr>
          </a:p>
        </p:txBody>
      </p:sp>
      <p:sp>
        <p:nvSpPr>
          <p:cNvPr id="4" name="Kopfzeilenplatzhalter 3"/>
          <p:cNvSpPr>
            <a:spLocks noGrp="1"/>
          </p:cNvSpPr>
          <p:nvPr>
            <p:ph type="hdr" sz="quarter"/>
          </p:nvPr>
        </p:nvSpPr>
        <p:spPr/>
        <p:txBody>
          <a:bodyPr/>
          <a:lstStyle/>
          <a:p>
            <a:pPr>
              <a:defRPr/>
            </a:pPr>
            <a:r>
              <a:rPr lang="de-DE" smtClean="0"/>
              <a:t>&lt;Bezeichnung der Veranstaltung&gt;</a:t>
            </a:r>
            <a:endParaRPr lang="de-DE"/>
          </a:p>
        </p:txBody>
      </p:sp>
      <p:sp>
        <p:nvSpPr>
          <p:cNvPr id="5" name="Datumsplatzhalter 4"/>
          <p:cNvSpPr>
            <a:spLocks noGrp="1"/>
          </p:cNvSpPr>
          <p:nvPr>
            <p:ph type="dt" sz="quarter" idx="1"/>
          </p:nvPr>
        </p:nvSpPr>
        <p:spPr/>
        <p:txBody>
          <a:bodyPr/>
          <a:lstStyle/>
          <a:p>
            <a:pPr>
              <a:defRPr/>
            </a:pPr>
            <a:r>
              <a:rPr lang="de-DE"/>
              <a:t>01.08.2011</a:t>
            </a:r>
          </a:p>
        </p:txBody>
      </p:sp>
      <p:sp>
        <p:nvSpPr>
          <p:cNvPr id="6" name="Fußzeilenplatzhalter 5"/>
          <p:cNvSpPr>
            <a:spLocks noGrp="1"/>
          </p:cNvSpPr>
          <p:nvPr>
            <p:ph type="ftr" sz="quarter" idx="4"/>
          </p:nvPr>
        </p:nvSpPr>
        <p:spPr/>
        <p:txBody>
          <a:bodyPr/>
          <a:lstStyle/>
          <a:p>
            <a:pPr>
              <a:defRPr/>
            </a:pPr>
            <a:r>
              <a:rPr lang="de-DE" smtClean="0"/>
              <a:t>&lt;Name&gt;, Justizministerium Nordrhein-Westfalen</a:t>
            </a:r>
            <a:endParaRPr lang="de-DE"/>
          </a:p>
        </p:txBody>
      </p:sp>
      <p:sp>
        <p:nvSpPr>
          <p:cNvPr id="7" name="Foliennummernplatzhalter 6"/>
          <p:cNvSpPr>
            <a:spLocks noGrp="1"/>
          </p:cNvSpPr>
          <p:nvPr>
            <p:ph type="sldNum" sz="quarter" idx="5"/>
          </p:nvPr>
        </p:nvSpPr>
        <p:spPr/>
        <p:txBody>
          <a:bodyPr/>
          <a:lstStyle/>
          <a:p>
            <a:pPr>
              <a:defRPr/>
            </a:pPr>
            <a:fld id="{2F219B3A-9BF8-43F0-931C-B667A54CBD3F}" type="slidenum">
              <a:rPr lang="de-DE" smtClean="0"/>
              <a:pPr>
                <a:defRPr/>
              </a:pPr>
              <a:t>18</a:t>
            </a:fld>
            <a:endParaRPr lang="de-DE"/>
          </a:p>
        </p:txBody>
      </p:sp>
    </p:spTree>
    <p:extLst>
      <p:ext uri="{BB962C8B-B14F-4D97-AF65-F5344CB8AC3E}">
        <p14:creationId xmlns:p14="http://schemas.microsoft.com/office/powerpoint/2010/main" val="24198322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Arial" panose="020B0604020202020204" pitchFamily="34" charset="0"/>
            </a:endParaRPr>
          </a:p>
        </p:txBody>
      </p:sp>
      <p:sp>
        <p:nvSpPr>
          <p:cNvPr id="4" name="Kopfzeilenplatzhalter 3"/>
          <p:cNvSpPr>
            <a:spLocks noGrp="1"/>
          </p:cNvSpPr>
          <p:nvPr>
            <p:ph type="hdr" sz="quarter"/>
          </p:nvPr>
        </p:nvSpPr>
        <p:spPr/>
        <p:txBody>
          <a:bodyPr/>
          <a:lstStyle/>
          <a:p>
            <a:pPr>
              <a:defRPr/>
            </a:pPr>
            <a:r>
              <a:rPr lang="de-DE" smtClean="0"/>
              <a:t>&lt;Bezeichnung der Veranstaltung&gt;</a:t>
            </a:r>
            <a:endParaRPr lang="de-DE"/>
          </a:p>
        </p:txBody>
      </p:sp>
      <p:sp>
        <p:nvSpPr>
          <p:cNvPr id="5" name="Datumsplatzhalter 4"/>
          <p:cNvSpPr>
            <a:spLocks noGrp="1"/>
          </p:cNvSpPr>
          <p:nvPr>
            <p:ph type="dt" sz="quarter" idx="1"/>
          </p:nvPr>
        </p:nvSpPr>
        <p:spPr/>
        <p:txBody>
          <a:bodyPr/>
          <a:lstStyle/>
          <a:p>
            <a:pPr>
              <a:defRPr/>
            </a:pPr>
            <a:r>
              <a:rPr lang="de-DE"/>
              <a:t>01.08.2011</a:t>
            </a:r>
          </a:p>
        </p:txBody>
      </p:sp>
      <p:sp>
        <p:nvSpPr>
          <p:cNvPr id="6" name="Fußzeilenplatzhalter 5"/>
          <p:cNvSpPr>
            <a:spLocks noGrp="1"/>
          </p:cNvSpPr>
          <p:nvPr>
            <p:ph type="ftr" sz="quarter" idx="4"/>
          </p:nvPr>
        </p:nvSpPr>
        <p:spPr/>
        <p:txBody>
          <a:bodyPr/>
          <a:lstStyle/>
          <a:p>
            <a:pPr>
              <a:defRPr/>
            </a:pPr>
            <a:r>
              <a:rPr lang="de-DE" smtClean="0"/>
              <a:t>&lt;Name&gt;, Justizministerium Nordrhein-Westfalen</a:t>
            </a:r>
            <a:endParaRPr lang="de-DE"/>
          </a:p>
        </p:txBody>
      </p:sp>
      <p:sp>
        <p:nvSpPr>
          <p:cNvPr id="7" name="Foliennummernplatzhalter 6"/>
          <p:cNvSpPr>
            <a:spLocks noGrp="1"/>
          </p:cNvSpPr>
          <p:nvPr>
            <p:ph type="sldNum" sz="quarter" idx="5"/>
          </p:nvPr>
        </p:nvSpPr>
        <p:spPr/>
        <p:txBody>
          <a:bodyPr/>
          <a:lstStyle/>
          <a:p>
            <a:pPr>
              <a:defRPr/>
            </a:pPr>
            <a:fld id="{2F219B3A-9BF8-43F0-931C-B667A54CBD3F}" type="slidenum">
              <a:rPr lang="de-DE" smtClean="0"/>
              <a:pPr>
                <a:defRPr/>
              </a:pPr>
              <a:t>19</a:t>
            </a:fld>
            <a:endParaRPr lang="de-DE"/>
          </a:p>
        </p:txBody>
      </p:sp>
    </p:spTree>
    <p:extLst>
      <p:ext uri="{BB962C8B-B14F-4D97-AF65-F5344CB8AC3E}">
        <p14:creationId xmlns:p14="http://schemas.microsoft.com/office/powerpoint/2010/main" val="2535159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latin typeface="Arial" panose="020B0604020202020204" pitchFamily="34" charset="0"/>
              </a:rPr>
              <a:t>Richtige Erfassung des Bargeldes</a:t>
            </a:r>
            <a:r>
              <a:rPr lang="de-DE" altLang="de-DE" baseline="0" dirty="0" smtClean="0">
                <a:latin typeface="Arial" panose="020B0604020202020204" pitchFamily="34" charset="0"/>
              </a:rPr>
              <a:t> ist wichtig</a:t>
            </a:r>
            <a:endParaRPr lang="de-DE" altLang="de-DE" dirty="0" smtClean="0">
              <a:latin typeface="Arial" panose="020B0604020202020204" pitchFamily="34" charset="0"/>
            </a:endParaRPr>
          </a:p>
        </p:txBody>
      </p:sp>
      <p:sp>
        <p:nvSpPr>
          <p:cNvPr id="4" name="Kopfzeilenplatzhalter 3"/>
          <p:cNvSpPr>
            <a:spLocks noGrp="1"/>
          </p:cNvSpPr>
          <p:nvPr>
            <p:ph type="hdr" sz="quarter"/>
          </p:nvPr>
        </p:nvSpPr>
        <p:spPr/>
        <p:txBody>
          <a:bodyPr/>
          <a:lstStyle/>
          <a:p>
            <a:pPr>
              <a:defRPr/>
            </a:pPr>
            <a:r>
              <a:rPr lang="de-DE" smtClean="0"/>
              <a:t>&lt;Bezeichnung der Veranstaltung&gt;</a:t>
            </a:r>
            <a:endParaRPr lang="de-DE"/>
          </a:p>
        </p:txBody>
      </p:sp>
      <p:sp>
        <p:nvSpPr>
          <p:cNvPr id="5" name="Datumsplatzhalter 4"/>
          <p:cNvSpPr>
            <a:spLocks noGrp="1"/>
          </p:cNvSpPr>
          <p:nvPr>
            <p:ph type="dt" sz="quarter" idx="1"/>
          </p:nvPr>
        </p:nvSpPr>
        <p:spPr/>
        <p:txBody>
          <a:bodyPr/>
          <a:lstStyle/>
          <a:p>
            <a:pPr>
              <a:defRPr/>
            </a:pPr>
            <a:r>
              <a:rPr lang="de-DE"/>
              <a:t>01.08.2011</a:t>
            </a:r>
          </a:p>
        </p:txBody>
      </p:sp>
      <p:sp>
        <p:nvSpPr>
          <p:cNvPr id="6" name="Fußzeilenplatzhalter 5"/>
          <p:cNvSpPr>
            <a:spLocks noGrp="1"/>
          </p:cNvSpPr>
          <p:nvPr>
            <p:ph type="ftr" sz="quarter" idx="4"/>
          </p:nvPr>
        </p:nvSpPr>
        <p:spPr/>
        <p:txBody>
          <a:bodyPr/>
          <a:lstStyle/>
          <a:p>
            <a:pPr>
              <a:defRPr/>
            </a:pPr>
            <a:r>
              <a:rPr lang="de-DE" smtClean="0"/>
              <a:t>&lt;Name&gt;, Justizministerium Nordrhein-Westfalen</a:t>
            </a:r>
            <a:endParaRPr lang="de-DE"/>
          </a:p>
        </p:txBody>
      </p:sp>
      <p:sp>
        <p:nvSpPr>
          <p:cNvPr id="7" name="Foliennummernplatzhalter 6"/>
          <p:cNvSpPr>
            <a:spLocks noGrp="1"/>
          </p:cNvSpPr>
          <p:nvPr>
            <p:ph type="sldNum" sz="quarter" idx="5"/>
          </p:nvPr>
        </p:nvSpPr>
        <p:spPr/>
        <p:txBody>
          <a:bodyPr/>
          <a:lstStyle/>
          <a:p>
            <a:pPr>
              <a:defRPr/>
            </a:pPr>
            <a:fld id="{2F219B3A-9BF8-43F0-931C-B667A54CBD3F}" type="slidenum">
              <a:rPr lang="de-DE" smtClean="0"/>
              <a:pPr>
                <a:defRPr/>
              </a:pPr>
              <a:t>2</a:t>
            </a:fld>
            <a:endParaRPr lang="de-DE"/>
          </a:p>
        </p:txBody>
      </p:sp>
    </p:spTree>
    <p:extLst>
      <p:ext uri="{BB962C8B-B14F-4D97-AF65-F5344CB8AC3E}">
        <p14:creationId xmlns:p14="http://schemas.microsoft.com/office/powerpoint/2010/main" val="4041665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latin typeface="Arial" panose="020B0604020202020204" pitchFamily="34" charset="0"/>
              </a:rPr>
              <a:t>§ 146 Abs. 1 Satz 1 AO: „einzeln“ ist durch gesetzliche Neureglung eingeführt worden; </a:t>
            </a:r>
            <a:r>
              <a:rPr lang="de-DE" altLang="de-DE" dirty="0" err="1" smtClean="0">
                <a:latin typeface="Arial" panose="020B0604020202020204" pitchFamily="34" charset="0"/>
              </a:rPr>
              <a:t>iÜ</a:t>
            </a:r>
            <a:r>
              <a:rPr lang="de-DE" altLang="de-DE" dirty="0" smtClean="0">
                <a:latin typeface="Arial" panose="020B0604020202020204" pitchFamily="34" charset="0"/>
              </a:rPr>
              <a:t> gilt die Norm sowohl für Bilanzierende Stpfl. Als auch für § 4 III-Rechner</a:t>
            </a:r>
          </a:p>
          <a:p>
            <a:r>
              <a:rPr lang="de-DE" altLang="de-DE" dirty="0" smtClean="0">
                <a:latin typeface="Arial" panose="020B0604020202020204" pitchFamily="34" charset="0"/>
              </a:rPr>
              <a:t>Satz 2: war bislang lediglich Sollvorschrift</a:t>
            </a:r>
          </a:p>
          <a:p>
            <a:r>
              <a:rPr lang="de-DE" altLang="de-DE" dirty="0" smtClean="0">
                <a:latin typeface="Arial" panose="020B0604020202020204" pitchFamily="34" charset="0"/>
              </a:rPr>
              <a:t>Ausnahme von der Pflicht zur Einzelaufzeichnung war bislang nach der</a:t>
            </a:r>
            <a:r>
              <a:rPr lang="de-DE" altLang="de-DE" baseline="0" dirty="0" smtClean="0">
                <a:latin typeface="Arial" panose="020B0604020202020204" pitchFamily="34" charset="0"/>
              </a:rPr>
              <a:t> Rechtsprechung ebenfalls zulässig</a:t>
            </a:r>
            <a:endParaRPr lang="de-DE" altLang="de-DE" dirty="0" smtClean="0">
              <a:latin typeface="Arial" panose="020B0604020202020204" pitchFamily="34" charset="0"/>
            </a:endParaRPr>
          </a:p>
        </p:txBody>
      </p:sp>
      <p:sp>
        <p:nvSpPr>
          <p:cNvPr id="4" name="Kopfzeilenplatzhalter 3"/>
          <p:cNvSpPr>
            <a:spLocks noGrp="1"/>
          </p:cNvSpPr>
          <p:nvPr>
            <p:ph type="hdr" sz="quarter"/>
          </p:nvPr>
        </p:nvSpPr>
        <p:spPr/>
        <p:txBody>
          <a:bodyPr/>
          <a:lstStyle/>
          <a:p>
            <a:pPr>
              <a:defRPr/>
            </a:pPr>
            <a:r>
              <a:rPr lang="de-DE" smtClean="0"/>
              <a:t>&lt;Bezeichnung der Veranstaltung&gt;</a:t>
            </a:r>
            <a:endParaRPr lang="de-DE"/>
          </a:p>
        </p:txBody>
      </p:sp>
      <p:sp>
        <p:nvSpPr>
          <p:cNvPr id="5" name="Datumsplatzhalter 4"/>
          <p:cNvSpPr>
            <a:spLocks noGrp="1"/>
          </p:cNvSpPr>
          <p:nvPr>
            <p:ph type="dt" sz="quarter" idx="1"/>
          </p:nvPr>
        </p:nvSpPr>
        <p:spPr/>
        <p:txBody>
          <a:bodyPr/>
          <a:lstStyle/>
          <a:p>
            <a:pPr>
              <a:defRPr/>
            </a:pPr>
            <a:r>
              <a:rPr lang="de-DE"/>
              <a:t>01.08.2011</a:t>
            </a:r>
          </a:p>
        </p:txBody>
      </p:sp>
      <p:sp>
        <p:nvSpPr>
          <p:cNvPr id="6" name="Fußzeilenplatzhalter 5"/>
          <p:cNvSpPr>
            <a:spLocks noGrp="1"/>
          </p:cNvSpPr>
          <p:nvPr>
            <p:ph type="ftr" sz="quarter" idx="4"/>
          </p:nvPr>
        </p:nvSpPr>
        <p:spPr/>
        <p:txBody>
          <a:bodyPr/>
          <a:lstStyle/>
          <a:p>
            <a:pPr>
              <a:defRPr/>
            </a:pPr>
            <a:r>
              <a:rPr lang="de-DE" smtClean="0"/>
              <a:t>&lt;Name&gt;, Justizministerium Nordrhein-Westfalen</a:t>
            </a:r>
            <a:endParaRPr lang="de-DE"/>
          </a:p>
        </p:txBody>
      </p:sp>
      <p:sp>
        <p:nvSpPr>
          <p:cNvPr id="7" name="Foliennummernplatzhalter 6"/>
          <p:cNvSpPr>
            <a:spLocks noGrp="1"/>
          </p:cNvSpPr>
          <p:nvPr>
            <p:ph type="sldNum" sz="quarter" idx="5"/>
          </p:nvPr>
        </p:nvSpPr>
        <p:spPr/>
        <p:txBody>
          <a:bodyPr/>
          <a:lstStyle/>
          <a:p>
            <a:pPr>
              <a:defRPr/>
            </a:pPr>
            <a:fld id="{2F219B3A-9BF8-43F0-931C-B667A54CBD3F}" type="slidenum">
              <a:rPr lang="de-DE" smtClean="0"/>
              <a:pPr>
                <a:defRPr/>
              </a:pPr>
              <a:t>3</a:t>
            </a:fld>
            <a:endParaRPr lang="de-DE"/>
          </a:p>
        </p:txBody>
      </p:sp>
    </p:spTree>
    <p:extLst>
      <p:ext uri="{BB962C8B-B14F-4D97-AF65-F5344CB8AC3E}">
        <p14:creationId xmlns:p14="http://schemas.microsoft.com/office/powerpoint/2010/main" val="1960035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latin typeface="Arial" panose="020B0604020202020204" pitchFamily="34" charset="0"/>
              </a:rPr>
              <a:t>Alte, bisherige </a:t>
            </a:r>
            <a:r>
              <a:rPr lang="de-DE" altLang="de-DE" dirty="0" err="1" smtClean="0">
                <a:latin typeface="Arial" panose="020B0604020202020204" pitchFamily="34" charset="0"/>
              </a:rPr>
              <a:t>Rspr</a:t>
            </a:r>
            <a:r>
              <a:rPr lang="de-DE" altLang="de-DE" dirty="0" smtClean="0">
                <a:latin typeface="Arial" panose="020B0604020202020204" pitchFamily="34" charset="0"/>
              </a:rPr>
              <a:t>. ist aber durch gesetzliche</a:t>
            </a:r>
            <a:r>
              <a:rPr lang="de-DE" altLang="de-DE" baseline="0" dirty="0" smtClean="0">
                <a:latin typeface="Arial" panose="020B0604020202020204" pitchFamily="34" charset="0"/>
              </a:rPr>
              <a:t> Neuregelung nicht überholt, sondern gilt in vielen Bereichen weiterhin fort</a:t>
            </a:r>
          </a:p>
          <a:p>
            <a:r>
              <a:rPr lang="de-DE" altLang="de-DE" baseline="0" dirty="0" smtClean="0">
                <a:latin typeface="Arial" panose="020B0604020202020204" pitchFamily="34" charset="0"/>
              </a:rPr>
              <a:t>Noch weniger BFH-</a:t>
            </a:r>
            <a:r>
              <a:rPr lang="de-DE" altLang="de-DE" baseline="0" dirty="0" err="1" smtClean="0">
                <a:latin typeface="Arial" panose="020B0604020202020204" pitchFamily="34" charset="0"/>
              </a:rPr>
              <a:t>Rspr</a:t>
            </a:r>
            <a:r>
              <a:rPr lang="de-DE" altLang="de-DE" baseline="0" dirty="0" smtClean="0">
                <a:latin typeface="Arial" panose="020B0604020202020204" pitchFamily="34" charset="0"/>
              </a:rPr>
              <a:t>.</a:t>
            </a:r>
            <a:endParaRPr lang="de-DE" altLang="de-DE" dirty="0" smtClean="0">
              <a:latin typeface="Arial" panose="020B0604020202020204" pitchFamily="34" charset="0"/>
            </a:endParaRPr>
          </a:p>
        </p:txBody>
      </p:sp>
      <p:sp>
        <p:nvSpPr>
          <p:cNvPr id="4" name="Kopfzeilenplatzhalter 3"/>
          <p:cNvSpPr>
            <a:spLocks noGrp="1"/>
          </p:cNvSpPr>
          <p:nvPr>
            <p:ph type="hdr" sz="quarter"/>
          </p:nvPr>
        </p:nvSpPr>
        <p:spPr/>
        <p:txBody>
          <a:bodyPr/>
          <a:lstStyle/>
          <a:p>
            <a:pPr>
              <a:defRPr/>
            </a:pPr>
            <a:r>
              <a:rPr lang="de-DE" smtClean="0"/>
              <a:t>&lt;Bezeichnung der Veranstaltung&gt;</a:t>
            </a:r>
            <a:endParaRPr lang="de-DE"/>
          </a:p>
        </p:txBody>
      </p:sp>
      <p:sp>
        <p:nvSpPr>
          <p:cNvPr id="5" name="Datumsplatzhalter 4"/>
          <p:cNvSpPr>
            <a:spLocks noGrp="1"/>
          </p:cNvSpPr>
          <p:nvPr>
            <p:ph type="dt" sz="quarter" idx="1"/>
          </p:nvPr>
        </p:nvSpPr>
        <p:spPr/>
        <p:txBody>
          <a:bodyPr/>
          <a:lstStyle/>
          <a:p>
            <a:pPr>
              <a:defRPr/>
            </a:pPr>
            <a:r>
              <a:rPr lang="de-DE"/>
              <a:t>01.08.2011</a:t>
            </a:r>
          </a:p>
        </p:txBody>
      </p:sp>
      <p:sp>
        <p:nvSpPr>
          <p:cNvPr id="6" name="Fußzeilenplatzhalter 5"/>
          <p:cNvSpPr>
            <a:spLocks noGrp="1"/>
          </p:cNvSpPr>
          <p:nvPr>
            <p:ph type="ftr" sz="quarter" idx="4"/>
          </p:nvPr>
        </p:nvSpPr>
        <p:spPr/>
        <p:txBody>
          <a:bodyPr/>
          <a:lstStyle/>
          <a:p>
            <a:pPr>
              <a:defRPr/>
            </a:pPr>
            <a:r>
              <a:rPr lang="de-DE" smtClean="0"/>
              <a:t>&lt;Name&gt;, Justizministerium Nordrhein-Westfalen</a:t>
            </a:r>
            <a:endParaRPr lang="de-DE"/>
          </a:p>
        </p:txBody>
      </p:sp>
      <p:sp>
        <p:nvSpPr>
          <p:cNvPr id="7" name="Foliennummernplatzhalter 6"/>
          <p:cNvSpPr>
            <a:spLocks noGrp="1"/>
          </p:cNvSpPr>
          <p:nvPr>
            <p:ph type="sldNum" sz="quarter" idx="5"/>
          </p:nvPr>
        </p:nvSpPr>
        <p:spPr/>
        <p:txBody>
          <a:bodyPr/>
          <a:lstStyle/>
          <a:p>
            <a:pPr>
              <a:defRPr/>
            </a:pPr>
            <a:fld id="{2F219B3A-9BF8-43F0-931C-B667A54CBD3F}" type="slidenum">
              <a:rPr lang="de-DE" smtClean="0"/>
              <a:pPr>
                <a:defRPr/>
              </a:pPr>
              <a:t>4</a:t>
            </a:fld>
            <a:endParaRPr lang="de-DE"/>
          </a:p>
        </p:txBody>
      </p:sp>
    </p:spTree>
    <p:extLst>
      <p:ext uri="{BB962C8B-B14F-4D97-AF65-F5344CB8AC3E}">
        <p14:creationId xmlns:p14="http://schemas.microsoft.com/office/powerpoint/2010/main" val="3403151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latin typeface="Arial" panose="020B0604020202020204" pitchFamily="34" charset="0"/>
              </a:rPr>
              <a:t>Offene Ladenkasse: keine Einschränkung hinsichtlich Branche oder Umsatzhöhe</a:t>
            </a:r>
          </a:p>
        </p:txBody>
      </p:sp>
      <p:sp>
        <p:nvSpPr>
          <p:cNvPr id="4" name="Kopfzeilenplatzhalter 3"/>
          <p:cNvSpPr>
            <a:spLocks noGrp="1"/>
          </p:cNvSpPr>
          <p:nvPr>
            <p:ph type="hdr" sz="quarter"/>
          </p:nvPr>
        </p:nvSpPr>
        <p:spPr/>
        <p:txBody>
          <a:bodyPr/>
          <a:lstStyle/>
          <a:p>
            <a:pPr>
              <a:defRPr/>
            </a:pPr>
            <a:r>
              <a:rPr lang="de-DE" smtClean="0"/>
              <a:t>&lt;Bezeichnung der Veranstaltung&gt;</a:t>
            </a:r>
            <a:endParaRPr lang="de-DE"/>
          </a:p>
        </p:txBody>
      </p:sp>
      <p:sp>
        <p:nvSpPr>
          <p:cNvPr id="5" name="Datumsplatzhalter 4"/>
          <p:cNvSpPr>
            <a:spLocks noGrp="1"/>
          </p:cNvSpPr>
          <p:nvPr>
            <p:ph type="dt" sz="quarter" idx="1"/>
          </p:nvPr>
        </p:nvSpPr>
        <p:spPr/>
        <p:txBody>
          <a:bodyPr/>
          <a:lstStyle/>
          <a:p>
            <a:pPr>
              <a:defRPr/>
            </a:pPr>
            <a:r>
              <a:rPr lang="de-DE"/>
              <a:t>01.08.2011</a:t>
            </a:r>
          </a:p>
        </p:txBody>
      </p:sp>
      <p:sp>
        <p:nvSpPr>
          <p:cNvPr id="6" name="Fußzeilenplatzhalter 5"/>
          <p:cNvSpPr>
            <a:spLocks noGrp="1"/>
          </p:cNvSpPr>
          <p:nvPr>
            <p:ph type="ftr" sz="quarter" idx="4"/>
          </p:nvPr>
        </p:nvSpPr>
        <p:spPr/>
        <p:txBody>
          <a:bodyPr/>
          <a:lstStyle/>
          <a:p>
            <a:pPr>
              <a:defRPr/>
            </a:pPr>
            <a:r>
              <a:rPr lang="de-DE" smtClean="0"/>
              <a:t>&lt;Name&gt;, Justizministerium Nordrhein-Westfalen</a:t>
            </a:r>
            <a:endParaRPr lang="de-DE"/>
          </a:p>
        </p:txBody>
      </p:sp>
      <p:sp>
        <p:nvSpPr>
          <p:cNvPr id="7" name="Foliennummernplatzhalter 6"/>
          <p:cNvSpPr>
            <a:spLocks noGrp="1"/>
          </p:cNvSpPr>
          <p:nvPr>
            <p:ph type="sldNum" sz="quarter" idx="5"/>
          </p:nvPr>
        </p:nvSpPr>
        <p:spPr/>
        <p:txBody>
          <a:bodyPr/>
          <a:lstStyle/>
          <a:p>
            <a:pPr>
              <a:defRPr/>
            </a:pPr>
            <a:fld id="{2F219B3A-9BF8-43F0-931C-B667A54CBD3F}" type="slidenum">
              <a:rPr lang="de-DE" smtClean="0"/>
              <a:pPr>
                <a:defRPr/>
              </a:pPr>
              <a:t>5</a:t>
            </a:fld>
            <a:endParaRPr lang="de-DE"/>
          </a:p>
        </p:txBody>
      </p:sp>
    </p:spTree>
    <p:extLst>
      <p:ext uri="{BB962C8B-B14F-4D97-AF65-F5344CB8AC3E}">
        <p14:creationId xmlns:p14="http://schemas.microsoft.com/office/powerpoint/2010/main" val="241200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latin typeface="Arial" panose="020B0604020202020204" pitchFamily="34" charset="0"/>
              </a:rPr>
              <a:t>Ausdrückliche</a:t>
            </a:r>
            <a:r>
              <a:rPr lang="de-DE" altLang="de-DE" baseline="0" dirty="0" smtClean="0">
                <a:latin typeface="Arial" panose="020B0604020202020204" pitchFamily="34" charset="0"/>
              </a:rPr>
              <a:t> Neuregelung in § 146 Abs. 1 Satz 1 AO nunmehr für alle Stpfl., also auch für § 4 III-Rechner</a:t>
            </a:r>
            <a:endParaRPr lang="de-DE" altLang="de-DE" dirty="0" smtClean="0">
              <a:latin typeface="Arial" panose="020B0604020202020204" pitchFamily="34" charset="0"/>
            </a:endParaRPr>
          </a:p>
        </p:txBody>
      </p:sp>
      <p:sp>
        <p:nvSpPr>
          <p:cNvPr id="4" name="Kopfzeilenplatzhalter 3"/>
          <p:cNvSpPr>
            <a:spLocks noGrp="1"/>
          </p:cNvSpPr>
          <p:nvPr>
            <p:ph type="hdr" sz="quarter"/>
          </p:nvPr>
        </p:nvSpPr>
        <p:spPr/>
        <p:txBody>
          <a:bodyPr/>
          <a:lstStyle/>
          <a:p>
            <a:pPr>
              <a:defRPr/>
            </a:pPr>
            <a:r>
              <a:rPr lang="de-DE" smtClean="0"/>
              <a:t>&lt;Bezeichnung der Veranstaltung&gt;</a:t>
            </a:r>
            <a:endParaRPr lang="de-DE"/>
          </a:p>
        </p:txBody>
      </p:sp>
      <p:sp>
        <p:nvSpPr>
          <p:cNvPr id="5" name="Datumsplatzhalter 4"/>
          <p:cNvSpPr>
            <a:spLocks noGrp="1"/>
          </p:cNvSpPr>
          <p:nvPr>
            <p:ph type="dt" sz="quarter" idx="1"/>
          </p:nvPr>
        </p:nvSpPr>
        <p:spPr/>
        <p:txBody>
          <a:bodyPr/>
          <a:lstStyle/>
          <a:p>
            <a:pPr>
              <a:defRPr/>
            </a:pPr>
            <a:r>
              <a:rPr lang="de-DE"/>
              <a:t>01.08.2011</a:t>
            </a:r>
          </a:p>
        </p:txBody>
      </p:sp>
      <p:sp>
        <p:nvSpPr>
          <p:cNvPr id="6" name="Fußzeilenplatzhalter 5"/>
          <p:cNvSpPr>
            <a:spLocks noGrp="1"/>
          </p:cNvSpPr>
          <p:nvPr>
            <p:ph type="ftr" sz="quarter" idx="4"/>
          </p:nvPr>
        </p:nvSpPr>
        <p:spPr/>
        <p:txBody>
          <a:bodyPr/>
          <a:lstStyle/>
          <a:p>
            <a:pPr>
              <a:defRPr/>
            </a:pPr>
            <a:r>
              <a:rPr lang="de-DE" smtClean="0"/>
              <a:t>&lt;Name&gt;, Justizministerium Nordrhein-Westfalen</a:t>
            </a:r>
            <a:endParaRPr lang="de-DE"/>
          </a:p>
        </p:txBody>
      </p:sp>
      <p:sp>
        <p:nvSpPr>
          <p:cNvPr id="7" name="Foliennummernplatzhalter 6"/>
          <p:cNvSpPr>
            <a:spLocks noGrp="1"/>
          </p:cNvSpPr>
          <p:nvPr>
            <p:ph type="sldNum" sz="quarter" idx="5"/>
          </p:nvPr>
        </p:nvSpPr>
        <p:spPr/>
        <p:txBody>
          <a:bodyPr/>
          <a:lstStyle/>
          <a:p>
            <a:pPr>
              <a:defRPr/>
            </a:pPr>
            <a:fld id="{2F219B3A-9BF8-43F0-931C-B667A54CBD3F}" type="slidenum">
              <a:rPr lang="de-DE" smtClean="0"/>
              <a:pPr>
                <a:defRPr/>
              </a:pPr>
              <a:t>6</a:t>
            </a:fld>
            <a:endParaRPr lang="de-DE"/>
          </a:p>
        </p:txBody>
      </p:sp>
    </p:spTree>
    <p:extLst>
      <p:ext uri="{BB962C8B-B14F-4D97-AF65-F5344CB8AC3E}">
        <p14:creationId xmlns:p14="http://schemas.microsoft.com/office/powerpoint/2010/main" val="2253880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latin typeface="Arial" panose="020B0604020202020204" pitchFamily="34" charset="0"/>
            </a:endParaRPr>
          </a:p>
        </p:txBody>
      </p:sp>
      <p:sp>
        <p:nvSpPr>
          <p:cNvPr id="4" name="Kopfzeilenplatzhalter 3"/>
          <p:cNvSpPr>
            <a:spLocks noGrp="1"/>
          </p:cNvSpPr>
          <p:nvPr>
            <p:ph type="hdr" sz="quarter"/>
          </p:nvPr>
        </p:nvSpPr>
        <p:spPr/>
        <p:txBody>
          <a:bodyPr/>
          <a:lstStyle/>
          <a:p>
            <a:pPr>
              <a:defRPr/>
            </a:pPr>
            <a:r>
              <a:rPr lang="de-DE" smtClean="0"/>
              <a:t>&lt;Bezeichnung der Veranstaltung&gt;</a:t>
            </a:r>
            <a:endParaRPr lang="de-DE"/>
          </a:p>
        </p:txBody>
      </p:sp>
      <p:sp>
        <p:nvSpPr>
          <p:cNvPr id="5" name="Datumsplatzhalter 4"/>
          <p:cNvSpPr>
            <a:spLocks noGrp="1"/>
          </p:cNvSpPr>
          <p:nvPr>
            <p:ph type="dt" sz="quarter" idx="1"/>
          </p:nvPr>
        </p:nvSpPr>
        <p:spPr/>
        <p:txBody>
          <a:bodyPr/>
          <a:lstStyle/>
          <a:p>
            <a:pPr>
              <a:defRPr/>
            </a:pPr>
            <a:r>
              <a:rPr lang="de-DE"/>
              <a:t>01.08.2011</a:t>
            </a:r>
          </a:p>
        </p:txBody>
      </p:sp>
      <p:sp>
        <p:nvSpPr>
          <p:cNvPr id="6" name="Fußzeilenplatzhalter 5"/>
          <p:cNvSpPr>
            <a:spLocks noGrp="1"/>
          </p:cNvSpPr>
          <p:nvPr>
            <p:ph type="ftr" sz="quarter" idx="4"/>
          </p:nvPr>
        </p:nvSpPr>
        <p:spPr/>
        <p:txBody>
          <a:bodyPr/>
          <a:lstStyle/>
          <a:p>
            <a:pPr>
              <a:defRPr/>
            </a:pPr>
            <a:r>
              <a:rPr lang="de-DE" smtClean="0"/>
              <a:t>&lt;Name&gt;, Justizministerium Nordrhein-Westfalen</a:t>
            </a:r>
            <a:endParaRPr lang="de-DE"/>
          </a:p>
        </p:txBody>
      </p:sp>
      <p:sp>
        <p:nvSpPr>
          <p:cNvPr id="7" name="Foliennummernplatzhalter 6"/>
          <p:cNvSpPr>
            <a:spLocks noGrp="1"/>
          </p:cNvSpPr>
          <p:nvPr>
            <p:ph type="sldNum" sz="quarter" idx="5"/>
          </p:nvPr>
        </p:nvSpPr>
        <p:spPr/>
        <p:txBody>
          <a:bodyPr/>
          <a:lstStyle/>
          <a:p>
            <a:pPr>
              <a:defRPr/>
            </a:pPr>
            <a:fld id="{2F219B3A-9BF8-43F0-931C-B667A54CBD3F}" type="slidenum">
              <a:rPr lang="de-DE" smtClean="0"/>
              <a:pPr>
                <a:defRPr/>
              </a:pPr>
              <a:t>7</a:t>
            </a:fld>
            <a:endParaRPr lang="de-DE"/>
          </a:p>
        </p:txBody>
      </p:sp>
    </p:spTree>
    <p:extLst>
      <p:ext uri="{BB962C8B-B14F-4D97-AF65-F5344CB8AC3E}">
        <p14:creationId xmlns:p14="http://schemas.microsoft.com/office/powerpoint/2010/main" val="3688350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latin typeface="Arial" panose="020B0604020202020204" pitchFamily="34" charset="0"/>
              </a:rPr>
              <a:t>Wie soll das Auszählen dokumentiert werden? Man schreibt eine Zahl auf und trägt</a:t>
            </a:r>
            <a:r>
              <a:rPr lang="de-DE" altLang="de-DE" baseline="0" dirty="0" smtClean="0">
                <a:latin typeface="Arial" panose="020B0604020202020204" pitchFamily="34" charset="0"/>
              </a:rPr>
              <a:t> sie in den Kassenbericht </a:t>
            </a:r>
            <a:r>
              <a:rPr lang="de-DE" altLang="de-DE" baseline="0" dirty="0" smtClean="0">
                <a:latin typeface="Arial" panose="020B0604020202020204" pitchFamily="34" charset="0"/>
              </a:rPr>
              <a:t>ein</a:t>
            </a:r>
          </a:p>
          <a:p>
            <a:r>
              <a:rPr lang="de-DE" altLang="de-DE" baseline="0" dirty="0" smtClean="0">
                <a:latin typeface="Arial" panose="020B0604020202020204" pitchFamily="34" charset="0"/>
              </a:rPr>
              <a:t>Entdeckung durch Kassenfehlbeträge</a:t>
            </a:r>
            <a:endParaRPr lang="de-DE" altLang="de-DE" dirty="0" smtClean="0">
              <a:latin typeface="Arial" panose="020B0604020202020204" pitchFamily="34" charset="0"/>
            </a:endParaRPr>
          </a:p>
        </p:txBody>
      </p:sp>
      <p:sp>
        <p:nvSpPr>
          <p:cNvPr id="4" name="Kopfzeilenplatzhalter 3"/>
          <p:cNvSpPr>
            <a:spLocks noGrp="1"/>
          </p:cNvSpPr>
          <p:nvPr>
            <p:ph type="hdr" sz="quarter"/>
          </p:nvPr>
        </p:nvSpPr>
        <p:spPr/>
        <p:txBody>
          <a:bodyPr/>
          <a:lstStyle/>
          <a:p>
            <a:pPr>
              <a:defRPr/>
            </a:pPr>
            <a:r>
              <a:rPr lang="de-DE" smtClean="0"/>
              <a:t>&lt;Bezeichnung der Veranstaltung&gt;</a:t>
            </a:r>
            <a:endParaRPr lang="de-DE"/>
          </a:p>
        </p:txBody>
      </p:sp>
      <p:sp>
        <p:nvSpPr>
          <p:cNvPr id="5" name="Datumsplatzhalter 4"/>
          <p:cNvSpPr>
            <a:spLocks noGrp="1"/>
          </p:cNvSpPr>
          <p:nvPr>
            <p:ph type="dt" sz="quarter" idx="1"/>
          </p:nvPr>
        </p:nvSpPr>
        <p:spPr/>
        <p:txBody>
          <a:bodyPr/>
          <a:lstStyle/>
          <a:p>
            <a:pPr>
              <a:defRPr/>
            </a:pPr>
            <a:r>
              <a:rPr lang="de-DE"/>
              <a:t>01.08.2011</a:t>
            </a:r>
          </a:p>
        </p:txBody>
      </p:sp>
      <p:sp>
        <p:nvSpPr>
          <p:cNvPr id="6" name="Fußzeilenplatzhalter 5"/>
          <p:cNvSpPr>
            <a:spLocks noGrp="1"/>
          </p:cNvSpPr>
          <p:nvPr>
            <p:ph type="ftr" sz="quarter" idx="4"/>
          </p:nvPr>
        </p:nvSpPr>
        <p:spPr/>
        <p:txBody>
          <a:bodyPr/>
          <a:lstStyle/>
          <a:p>
            <a:pPr>
              <a:defRPr/>
            </a:pPr>
            <a:r>
              <a:rPr lang="de-DE" smtClean="0"/>
              <a:t>&lt;Name&gt;, Justizministerium Nordrhein-Westfalen</a:t>
            </a:r>
            <a:endParaRPr lang="de-DE"/>
          </a:p>
        </p:txBody>
      </p:sp>
      <p:sp>
        <p:nvSpPr>
          <p:cNvPr id="7" name="Foliennummernplatzhalter 6"/>
          <p:cNvSpPr>
            <a:spLocks noGrp="1"/>
          </p:cNvSpPr>
          <p:nvPr>
            <p:ph type="sldNum" sz="quarter" idx="5"/>
          </p:nvPr>
        </p:nvSpPr>
        <p:spPr/>
        <p:txBody>
          <a:bodyPr/>
          <a:lstStyle/>
          <a:p>
            <a:pPr>
              <a:defRPr/>
            </a:pPr>
            <a:fld id="{2F219B3A-9BF8-43F0-931C-B667A54CBD3F}" type="slidenum">
              <a:rPr lang="de-DE" smtClean="0"/>
              <a:pPr>
                <a:defRPr/>
              </a:pPr>
              <a:t>8</a:t>
            </a:fld>
            <a:endParaRPr lang="de-DE"/>
          </a:p>
        </p:txBody>
      </p:sp>
    </p:spTree>
    <p:extLst>
      <p:ext uri="{BB962C8B-B14F-4D97-AF65-F5344CB8AC3E}">
        <p14:creationId xmlns:p14="http://schemas.microsoft.com/office/powerpoint/2010/main" val="524728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smtClean="0">
                <a:latin typeface="Arial" panose="020B0604020202020204" pitchFamily="34" charset="0"/>
              </a:rPr>
              <a:t>Hinweis:</a:t>
            </a:r>
            <a:r>
              <a:rPr lang="de-DE" altLang="de-DE" baseline="0" dirty="0" smtClean="0">
                <a:latin typeface="Arial" panose="020B0604020202020204" pitchFamily="34" charset="0"/>
              </a:rPr>
              <a:t> BFH-Beschluss ist im </a:t>
            </a:r>
            <a:r>
              <a:rPr lang="de-DE" altLang="de-DE" baseline="0" dirty="0" err="1" smtClean="0">
                <a:latin typeface="Arial" panose="020B0604020202020204" pitchFamily="34" charset="0"/>
              </a:rPr>
              <a:t>AdV</a:t>
            </a:r>
            <a:r>
              <a:rPr lang="de-DE" altLang="de-DE" baseline="0" dirty="0" smtClean="0">
                <a:latin typeface="Arial" panose="020B0604020202020204" pitchFamily="34" charset="0"/>
              </a:rPr>
              <a:t>-Verfahren ergangen, lediglich summarisches Verfahren, im Zweifel Stattgabe</a:t>
            </a:r>
          </a:p>
          <a:p>
            <a:r>
              <a:rPr lang="de-DE" altLang="de-DE" baseline="0" dirty="0" smtClean="0">
                <a:latin typeface="Arial" panose="020B0604020202020204" pitchFamily="34" charset="0"/>
              </a:rPr>
              <a:t>Geordnete Belegablage denkbar in anderen Bereichen, etwa Frisör oder Kosmetikstudio</a:t>
            </a:r>
          </a:p>
          <a:p>
            <a:r>
              <a:rPr lang="de-DE" altLang="de-DE" baseline="0" dirty="0" smtClean="0">
                <a:latin typeface="Arial" panose="020B0604020202020204" pitchFamily="34" charset="0"/>
              </a:rPr>
              <a:t>Ursprungsaufzeichnungen könnten in der Gastronomie z.B. Bierdeckel mit Strichen oder Bestellzettel sein</a:t>
            </a:r>
          </a:p>
          <a:p>
            <a:r>
              <a:rPr lang="de-DE" altLang="de-DE" baseline="0" dirty="0" smtClean="0">
                <a:latin typeface="Arial" panose="020B0604020202020204" pitchFamily="34" charset="0"/>
              </a:rPr>
              <a:t>Am Ende Hinweis auf </a:t>
            </a:r>
            <a:r>
              <a:rPr lang="de-DE" altLang="de-DE" baseline="0" dirty="0" err="1" smtClean="0">
                <a:latin typeface="Arial" panose="020B0604020202020204" pitchFamily="34" charset="0"/>
              </a:rPr>
              <a:t>Rspr</a:t>
            </a:r>
            <a:r>
              <a:rPr lang="de-DE" altLang="de-DE" baseline="0" dirty="0" smtClean="0">
                <a:latin typeface="Arial" panose="020B0604020202020204" pitchFamily="34" charset="0"/>
              </a:rPr>
              <a:t>. zu strukturellem Vollzugsdefizit</a:t>
            </a:r>
            <a:endParaRPr lang="de-DE" altLang="de-DE" dirty="0" smtClean="0">
              <a:latin typeface="Arial" panose="020B0604020202020204" pitchFamily="34" charset="0"/>
            </a:endParaRPr>
          </a:p>
        </p:txBody>
      </p:sp>
      <p:sp>
        <p:nvSpPr>
          <p:cNvPr id="4" name="Kopfzeilenplatzhalter 3"/>
          <p:cNvSpPr>
            <a:spLocks noGrp="1"/>
          </p:cNvSpPr>
          <p:nvPr>
            <p:ph type="hdr" sz="quarter"/>
          </p:nvPr>
        </p:nvSpPr>
        <p:spPr/>
        <p:txBody>
          <a:bodyPr/>
          <a:lstStyle/>
          <a:p>
            <a:pPr>
              <a:defRPr/>
            </a:pPr>
            <a:r>
              <a:rPr lang="de-DE" smtClean="0"/>
              <a:t>&lt;Bezeichnung der Veranstaltung&gt;</a:t>
            </a:r>
            <a:endParaRPr lang="de-DE"/>
          </a:p>
        </p:txBody>
      </p:sp>
      <p:sp>
        <p:nvSpPr>
          <p:cNvPr id="5" name="Datumsplatzhalter 4"/>
          <p:cNvSpPr>
            <a:spLocks noGrp="1"/>
          </p:cNvSpPr>
          <p:nvPr>
            <p:ph type="dt" sz="quarter" idx="1"/>
          </p:nvPr>
        </p:nvSpPr>
        <p:spPr/>
        <p:txBody>
          <a:bodyPr/>
          <a:lstStyle/>
          <a:p>
            <a:pPr>
              <a:defRPr/>
            </a:pPr>
            <a:r>
              <a:rPr lang="de-DE"/>
              <a:t>01.08.2011</a:t>
            </a:r>
          </a:p>
        </p:txBody>
      </p:sp>
      <p:sp>
        <p:nvSpPr>
          <p:cNvPr id="6" name="Fußzeilenplatzhalter 5"/>
          <p:cNvSpPr>
            <a:spLocks noGrp="1"/>
          </p:cNvSpPr>
          <p:nvPr>
            <p:ph type="ftr" sz="quarter" idx="4"/>
          </p:nvPr>
        </p:nvSpPr>
        <p:spPr/>
        <p:txBody>
          <a:bodyPr/>
          <a:lstStyle/>
          <a:p>
            <a:pPr>
              <a:defRPr/>
            </a:pPr>
            <a:r>
              <a:rPr lang="de-DE" smtClean="0"/>
              <a:t>&lt;Name&gt;, Justizministerium Nordrhein-Westfalen</a:t>
            </a:r>
            <a:endParaRPr lang="de-DE"/>
          </a:p>
        </p:txBody>
      </p:sp>
      <p:sp>
        <p:nvSpPr>
          <p:cNvPr id="7" name="Foliennummernplatzhalter 6"/>
          <p:cNvSpPr>
            <a:spLocks noGrp="1"/>
          </p:cNvSpPr>
          <p:nvPr>
            <p:ph type="sldNum" sz="quarter" idx="5"/>
          </p:nvPr>
        </p:nvSpPr>
        <p:spPr/>
        <p:txBody>
          <a:bodyPr/>
          <a:lstStyle/>
          <a:p>
            <a:pPr>
              <a:defRPr/>
            </a:pPr>
            <a:fld id="{2F219B3A-9BF8-43F0-931C-B667A54CBD3F}" type="slidenum">
              <a:rPr lang="de-DE" smtClean="0"/>
              <a:pPr>
                <a:defRPr/>
              </a:pPr>
              <a:t>9</a:t>
            </a:fld>
            <a:endParaRPr lang="de-DE"/>
          </a:p>
        </p:txBody>
      </p:sp>
    </p:spTree>
    <p:extLst>
      <p:ext uri="{BB962C8B-B14F-4D97-AF65-F5344CB8AC3E}">
        <p14:creationId xmlns:p14="http://schemas.microsoft.com/office/powerpoint/2010/main" val="771881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2DF7B51E-866B-4E13-A5EE-74546E46F43C}" type="datetime1">
              <a:rPr lang="de-DE" smtClean="0"/>
              <a:t>25.04.2022</a:t>
            </a:fld>
            <a:endParaRPr lang="de-DE"/>
          </a:p>
        </p:txBody>
      </p:sp>
      <p:sp>
        <p:nvSpPr>
          <p:cNvPr id="5" name="Fußzeilenplatzhalter 4"/>
          <p:cNvSpPr>
            <a:spLocks noGrp="1"/>
          </p:cNvSpPr>
          <p:nvPr>
            <p:ph type="ftr" sz="quarter" idx="11"/>
          </p:nvPr>
        </p:nvSpPr>
        <p:spPr/>
        <p:txBody>
          <a:bodyPr/>
          <a:lstStyle/>
          <a:p>
            <a:r>
              <a:rPr lang="de-DE" smtClean="0"/>
              <a:t>Dr. Jan-Hendrik Kister - Entwicklungen zur Kassenführung - Münster, 26.4.2022</a:t>
            </a:r>
            <a:endParaRPr lang="de-DE"/>
          </a:p>
        </p:txBody>
      </p:sp>
      <p:sp>
        <p:nvSpPr>
          <p:cNvPr id="6" name="Foliennummernplatzhalter 5"/>
          <p:cNvSpPr>
            <a:spLocks noGrp="1"/>
          </p:cNvSpPr>
          <p:nvPr>
            <p:ph type="sldNum" sz="quarter" idx="12"/>
          </p:nvPr>
        </p:nvSpPr>
        <p:spPr/>
        <p:txBody>
          <a:bodyPr/>
          <a:lstStyle/>
          <a:p>
            <a:fld id="{A5CA63F6-ACB8-4BC0-AE98-BB946D5EC5B2}" type="slidenum">
              <a:rPr lang="de-DE" smtClean="0"/>
              <a:t>‹Nr.›</a:t>
            </a:fld>
            <a:endParaRPr lang="de-DE"/>
          </a:p>
        </p:txBody>
      </p:sp>
    </p:spTree>
    <p:extLst>
      <p:ext uri="{BB962C8B-B14F-4D97-AF65-F5344CB8AC3E}">
        <p14:creationId xmlns:p14="http://schemas.microsoft.com/office/powerpoint/2010/main" val="1292693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C0B963F-DD64-4671-8A86-01518F47E6A4}" type="datetime1">
              <a:rPr lang="de-DE" smtClean="0"/>
              <a:t>25.04.2022</a:t>
            </a:fld>
            <a:endParaRPr lang="de-DE"/>
          </a:p>
        </p:txBody>
      </p:sp>
      <p:sp>
        <p:nvSpPr>
          <p:cNvPr id="5" name="Fußzeilenplatzhalter 4"/>
          <p:cNvSpPr>
            <a:spLocks noGrp="1"/>
          </p:cNvSpPr>
          <p:nvPr>
            <p:ph type="ftr" sz="quarter" idx="11"/>
          </p:nvPr>
        </p:nvSpPr>
        <p:spPr/>
        <p:txBody>
          <a:bodyPr/>
          <a:lstStyle/>
          <a:p>
            <a:r>
              <a:rPr lang="de-DE" smtClean="0"/>
              <a:t>Dr. Jan-Hendrik Kister - Entwicklungen zur Kassenführung - Münster, 26.4.2022</a:t>
            </a:r>
            <a:endParaRPr lang="de-DE"/>
          </a:p>
        </p:txBody>
      </p:sp>
      <p:sp>
        <p:nvSpPr>
          <p:cNvPr id="6" name="Foliennummernplatzhalter 5"/>
          <p:cNvSpPr>
            <a:spLocks noGrp="1"/>
          </p:cNvSpPr>
          <p:nvPr>
            <p:ph type="sldNum" sz="quarter" idx="12"/>
          </p:nvPr>
        </p:nvSpPr>
        <p:spPr/>
        <p:txBody>
          <a:bodyPr/>
          <a:lstStyle/>
          <a:p>
            <a:fld id="{A5CA63F6-ACB8-4BC0-AE98-BB946D5EC5B2}" type="slidenum">
              <a:rPr lang="de-DE" smtClean="0"/>
              <a:t>‹Nr.›</a:t>
            </a:fld>
            <a:endParaRPr lang="de-DE"/>
          </a:p>
        </p:txBody>
      </p:sp>
    </p:spTree>
    <p:extLst>
      <p:ext uri="{BB962C8B-B14F-4D97-AF65-F5344CB8AC3E}">
        <p14:creationId xmlns:p14="http://schemas.microsoft.com/office/powerpoint/2010/main" val="3066235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A5C33F6-0A8E-4E75-9A24-D0C0256F4357}" type="datetime1">
              <a:rPr lang="de-DE" smtClean="0"/>
              <a:t>25.04.2022</a:t>
            </a:fld>
            <a:endParaRPr lang="de-DE"/>
          </a:p>
        </p:txBody>
      </p:sp>
      <p:sp>
        <p:nvSpPr>
          <p:cNvPr id="5" name="Fußzeilenplatzhalter 4"/>
          <p:cNvSpPr>
            <a:spLocks noGrp="1"/>
          </p:cNvSpPr>
          <p:nvPr>
            <p:ph type="ftr" sz="quarter" idx="11"/>
          </p:nvPr>
        </p:nvSpPr>
        <p:spPr/>
        <p:txBody>
          <a:bodyPr/>
          <a:lstStyle/>
          <a:p>
            <a:r>
              <a:rPr lang="de-DE" smtClean="0"/>
              <a:t>Dr. Jan-Hendrik Kister - Entwicklungen zur Kassenführung - Münster, 26.4.2022</a:t>
            </a:r>
            <a:endParaRPr lang="de-DE"/>
          </a:p>
        </p:txBody>
      </p:sp>
      <p:sp>
        <p:nvSpPr>
          <p:cNvPr id="6" name="Foliennummernplatzhalter 5"/>
          <p:cNvSpPr>
            <a:spLocks noGrp="1"/>
          </p:cNvSpPr>
          <p:nvPr>
            <p:ph type="sldNum" sz="quarter" idx="12"/>
          </p:nvPr>
        </p:nvSpPr>
        <p:spPr/>
        <p:txBody>
          <a:bodyPr/>
          <a:lstStyle/>
          <a:p>
            <a:fld id="{A5CA63F6-ACB8-4BC0-AE98-BB946D5EC5B2}" type="slidenum">
              <a:rPr lang="de-DE" smtClean="0"/>
              <a:t>‹Nr.›</a:t>
            </a:fld>
            <a:endParaRPr lang="de-DE"/>
          </a:p>
        </p:txBody>
      </p:sp>
    </p:spTree>
    <p:extLst>
      <p:ext uri="{BB962C8B-B14F-4D97-AF65-F5344CB8AC3E}">
        <p14:creationId xmlns:p14="http://schemas.microsoft.com/office/powerpoint/2010/main" val="2405528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elfolie">
    <p:spTree>
      <p:nvGrpSpPr>
        <p:cNvPr id="1" name=""/>
        <p:cNvGrpSpPr/>
        <p:nvPr/>
      </p:nvGrpSpPr>
      <p:grpSpPr>
        <a:xfrm>
          <a:off x="0" y="0"/>
          <a:ext cx="0" cy="0"/>
          <a:chOff x="0" y="0"/>
          <a:chExt cx="0" cy="0"/>
        </a:xfrm>
      </p:grpSpPr>
      <p:pic>
        <p:nvPicPr>
          <p:cNvPr id="3" name="Picture 3" descr="C:\Justiz\IT-Integration\150-8.21 - JOL\Grafiken_Bilder\Bearbeitungsformate\NRW-Design\justiz-online_blau.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667" y="318136"/>
            <a:ext cx="2226733" cy="691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uppieren 6"/>
          <p:cNvGrpSpPr>
            <a:grpSpLocks/>
          </p:cNvGrpSpPr>
          <p:nvPr/>
        </p:nvGrpSpPr>
        <p:grpSpPr bwMode="auto">
          <a:xfrm>
            <a:off x="9313333" y="401956"/>
            <a:ext cx="2159000" cy="520064"/>
            <a:chOff x="6984922" y="334963"/>
            <a:chExt cx="1619328" cy="433387"/>
          </a:xfrm>
        </p:grpSpPr>
        <p:sp>
          <p:nvSpPr>
            <p:cNvPr id="5" name="Text Box 16"/>
            <p:cNvSpPr txBox="1">
              <a:spLocks noChangeArrowheads="1"/>
            </p:cNvSpPr>
            <p:nvPr/>
          </p:nvSpPr>
          <p:spPr bwMode="auto">
            <a:xfrm>
              <a:off x="6984922" y="334963"/>
              <a:ext cx="904137" cy="256481"/>
            </a:xfrm>
            <a:prstGeom prst="rect">
              <a:avLst/>
            </a:prstGeom>
            <a:noFill/>
            <a:ln w="9525">
              <a:noFill/>
              <a:miter lim="800000"/>
              <a:headEnd/>
              <a:tailEnd/>
            </a:ln>
            <a:effectLst/>
          </p:spPr>
          <p:txBody>
            <a:bodyPr wrap="none" lIns="0" tIns="0" rIns="0" bIns="0">
              <a:spAutoFit/>
            </a:bodyPr>
            <a:lstStyle/>
            <a:p>
              <a:pPr eaLnBrk="1" hangingPunct="1">
                <a:lnSpc>
                  <a:spcPts val="1200"/>
                </a:lnSpc>
                <a:defRPr/>
              </a:pPr>
              <a:r>
                <a:rPr lang="de-DE" sz="900" b="1" dirty="0">
                  <a:latin typeface="Arial" charset="0"/>
                  <a:cs typeface="+mn-cs"/>
                </a:rPr>
                <a:t>Die Justiz des Landes</a:t>
              </a:r>
              <a:br>
                <a:rPr lang="de-DE" sz="900" b="1" dirty="0">
                  <a:latin typeface="Arial" charset="0"/>
                  <a:cs typeface="+mn-cs"/>
                </a:rPr>
              </a:br>
              <a:r>
                <a:rPr lang="de-DE" sz="900" b="1" dirty="0">
                  <a:latin typeface="Arial" charset="0"/>
                  <a:cs typeface="+mn-cs"/>
                </a:rPr>
                <a:t>Nordrhein-Westfalen</a:t>
              </a:r>
            </a:p>
          </p:txBody>
        </p:sp>
        <p:pic>
          <p:nvPicPr>
            <p:cNvPr id="6" name="Picture 20" descr="20070727_Grafik_NRW_Wappen_CMYK_2007_ppt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0005" y="334963"/>
              <a:ext cx="614245"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98" name="Rectangle 2"/>
          <p:cNvSpPr>
            <a:spLocks noGrp="1" noChangeArrowheads="1"/>
          </p:cNvSpPr>
          <p:nvPr>
            <p:ph type="ctrTitle"/>
          </p:nvPr>
        </p:nvSpPr>
        <p:spPr>
          <a:xfrm>
            <a:off x="719667" y="3852322"/>
            <a:ext cx="10752667" cy="624145"/>
          </a:xfrm>
        </p:spPr>
        <p:txBody>
          <a:bodyPr>
            <a:spAutoFit/>
          </a:bodyPr>
          <a:lstStyle>
            <a:lvl1pPr>
              <a:defRPr sz="3840">
                <a:effectLst>
                  <a:outerShdw blurRad="38100" dist="38100" dir="2700000" algn="tl">
                    <a:srgbClr val="000000">
                      <a:alpha val="43137"/>
                    </a:srgbClr>
                  </a:outerShdw>
                </a:effectLst>
              </a:defRPr>
            </a:lvl1pPr>
          </a:lstStyle>
          <a:p>
            <a:r>
              <a:rPr lang="de-DE" smtClean="0"/>
              <a:t>Titelmasterformat durch Klicken bearbeiten</a:t>
            </a:r>
            <a:endParaRPr lang="de-DE" dirty="0"/>
          </a:p>
        </p:txBody>
      </p:sp>
    </p:spTree>
    <p:extLst>
      <p:ext uri="{BB962C8B-B14F-4D97-AF65-F5344CB8AC3E}">
        <p14:creationId xmlns:p14="http://schemas.microsoft.com/office/powerpoint/2010/main" val="555307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49F079A-20D5-446C-91E0-B731C6DE51E7}" type="datetime1">
              <a:rPr lang="de-DE" smtClean="0"/>
              <a:t>25.04.2022</a:t>
            </a:fld>
            <a:endParaRPr lang="de-DE"/>
          </a:p>
        </p:txBody>
      </p:sp>
      <p:sp>
        <p:nvSpPr>
          <p:cNvPr id="5" name="Fußzeilenplatzhalter 4"/>
          <p:cNvSpPr>
            <a:spLocks noGrp="1"/>
          </p:cNvSpPr>
          <p:nvPr>
            <p:ph type="ftr" sz="quarter" idx="11"/>
          </p:nvPr>
        </p:nvSpPr>
        <p:spPr/>
        <p:txBody>
          <a:bodyPr/>
          <a:lstStyle/>
          <a:p>
            <a:r>
              <a:rPr lang="de-DE" smtClean="0"/>
              <a:t>Dr. Jan-Hendrik Kister - Entwicklungen zur Kassenführung - Münster, 26.4.2022</a:t>
            </a:r>
            <a:endParaRPr lang="de-DE"/>
          </a:p>
        </p:txBody>
      </p:sp>
      <p:sp>
        <p:nvSpPr>
          <p:cNvPr id="6" name="Foliennummernplatzhalter 5"/>
          <p:cNvSpPr>
            <a:spLocks noGrp="1"/>
          </p:cNvSpPr>
          <p:nvPr>
            <p:ph type="sldNum" sz="quarter" idx="12"/>
          </p:nvPr>
        </p:nvSpPr>
        <p:spPr/>
        <p:txBody>
          <a:bodyPr/>
          <a:lstStyle/>
          <a:p>
            <a:fld id="{A5CA63F6-ACB8-4BC0-AE98-BB946D5EC5B2}" type="slidenum">
              <a:rPr lang="de-DE" smtClean="0"/>
              <a:t>‹Nr.›</a:t>
            </a:fld>
            <a:endParaRPr lang="de-DE"/>
          </a:p>
        </p:txBody>
      </p:sp>
    </p:spTree>
    <p:extLst>
      <p:ext uri="{BB962C8B-B14F-4D97-AF65-F5344CB8AC3E}">
        <p14:creationId xmlns:p14="http://schemas.microsoft.com/office/powerpoint/2010/main" val="4286543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75D1EA1-8DF8-4D9C-908C-79BC1DBA5649}" type="datetime1">
              <a:rPr lang="de-DE" smtClean="0"/>
              <a:t>25.04.2022</a:t>
            </a:fld>
            <a:endParaRPr lang="de-DE"/>
          </a:p>
        </p:txBody>
      </p:sp>
      <p:sp>
        <p:nvSpPr>
          <p:cNvPr id="5" name="Fußzeilenplatzhalter 4"/>
          <p:cNvSpPr>
            <a:spLocks noGrp="1"/>
          </p:cNvSpPr>
          <p:nvPr>
            <p:ph type="ftr" sz="quarter" idx="11"/>
          </p:nvPr>
        </p:nvSpPr>
        <p:spPr/>
        <p:txBody>
          <a:bodyPr/>
          <a:lstStyle/>
          <a:p>
            <a:r>
              <a:rPr lang="de-DE" smtClean="0"/>
              <a:t>Dr. Jan-Hendrik Kister - Entwicklungen zur Kassenführung - Münster, 26.4.2022</a:t>
            </a:r>
            <a:endParaRPr lang="de-DE"/>
          </a:p>
        </p:txBody>
      </p:sp>
      <p:sp>
        <p:nvSpPr>
          <p:cNvPr id="6" name="Foliennummernplatzhalter 5"/>
          <p:cNvSpPr>
            <a:spLocks noGrp="1"/>
          </p:cNvSpPr>
          <p:nvPr>
            <p:ph type="sldNum" sz="quarter" idx="12"/>
          </p:nvPr>
        </p:nvSpPr>
        <p:spPr/>
        <p:txBody>
          <a:bodyPr/>
          <a:lstStyle/>
          <a:p>
            <a:fld id="{A5CA63F6-ACB8-4BC0-AE98-BB946D5EC5B2}" type="slidenum">
              <a:rPr lang="de-DE" smtClean="0"/>
              <a:t>‹Nr.›</a:t>
            </a:fld>
            <a:endParaRPr lang="de-DE"/>
          </a:p>
        </p:txBody>
      </p:sp>
    </p:spTree>
    <p:extLst>
      <p:ext uri="{BB962C8B-B14F-4D97-AF65-F5344CB8AC3E}">
        <p14:creationId xmlns:p14="http://schemas.microsoft.com/office/powerpoint/2010/main" val="2503057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453D5D6-F105-4D6A-A6E8-1B3D26E75407}" type="datetime1">
              <a:rPr lang="de-DE" smtClean="0"/>
              <a:t>25.04.2022</a:t>
            </a:fld>
            <a:endParaRPr lang="de-DE"/>
          </a:p>
        </p:txBody>
      </p:sp>
      <p:sp>
        <p:nvSpPr>
          <p:cNvPr id="6" name="Fußzeilenplatzhalter 5"/>
          <p:cNvSpPr>
            <a:spLocks noGrp="1"/>
          </p:cNvSpPr>
          <p:nvPr>
            <p:ph type="ftr" sz="quarter" idx="11"/>
          </p:nvPr>
        </p:nvSpPr>
        <p:spPr/>
        <p:txBody>
          <a:bodyPr/>
          <a:lstStyle/>
          <a:p>
            <a:r>
              <a:rPr lang="de-DE" smtClean="0"/>
              <a:t>Dr. Jan-Hendrik Kister - Entwicklungen zur Kassenführung - Münster, 26.4.2022</a:t>
            </a:r>
            <a:endParaRPr lang="de-DE"/>
          </a:p>
        </p:txBody>
      </p:sp>
      <p:sp>
        <p:nvSpPr>
          <p:cNvPr id="7" name="Foliennummernplatzhalter 6"/>
          <p:cNvSpPr>
            <a:spLocks noGrp="1"/>
          </p:cNvSpPr>
          <p:nvPr>
            <p:ph type="sldNum" sz="quarter" idx="12"/>
          </p:nvPr>
        </p:nvSpPr>
        <p:spPr/>
        <p:txBody>
          <a:bodyPr/>
          <a:lstStyle/>
          <a:p>
            <a:fld id="{A5CA63F6-ACB8-4BC0-AE98-BB946D5EC5B2}" type="slidenum">
              <a:rPr lang="de-DE" smtClean="0"/>
              <a:t>‹Nr.›</a:t>
            </a:fld>
            <a:endParaRPr lang="de-DE"/>
          </a:p>
        </p:txBody>
      </p:sp>
    </p:spTree>
    <p:extLst>
      <p:ext uri="{BB962C8B-B14F-4D97-AF65-F5344CB8AC3E}">
        <p14:creationId xmlns:p14="http://schemas.microsoft.com/office/powerpoint/2010/main" val="2304608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7CBE5C6-500B-4551-A7A0-FA8C54BF2253}" type="datetime1">
              <a:rPr lang="de-DE" smtClean="0"/>
              <a:t>25.04.2022</a:t>
            </a:fld>
            <a:endParaRPr lang="de-DE"/>
          </a:p>
        </p:txBody>
      </p:sp>
      <p:sp>
        <p:nvSpPr>
          <p:cNvPr id="8" name="Fußzeilenplatzhalter 7"/>
          <p:cNvSpPr>
            <a:spLocks noGrp="1"/>
          </p:cNvSpPr>
          <p:nvPr>
            <p:ph type="ftr" sz="quarter" idx="11"/>
          </p:nvPr>
        </p:nvSpPr>
        <p:spPr/>
        <p:txBody>
          <a:bodyPr/>
          <a:lstStyle/>
          <a:p>
            <a:r>
              <a:rPr lang="de-DE" smtClean="0"/>
              <a:t>Dr. Jan-Hendrik Kister - Entwicklungen zur Kassenführung - Münster, 26.4.2022</a:t>
            </a:r>
            <a:endParaRPr lang="de-DE"/>
          </a:p>
        </p:txBody>
      </p:sp>
      <p:sp>
        <p:nvSpPr>
          <p:cNvPr id="9" name="Foliennummernplatzhalter 8"/>
          <p:cNvSpPr>
            <a:spLocks noGrp="1"/>
          </p:cNvSpPr>
          <p:nvPr>
            <p:ph type="sldNum" sz="quarter" idx="12"/>
          </p:nvPr>
        </p:nvSpPr>
        <p:spPr/>
        <p:txBody>
          <a:bodyPr/>
          <a:lstStyle/>
          <a:p>
            <a:fld id="{A5CA63F6-ACB8-4BC0-AE98-BB946D5EC5B2}" type="slidenum">
              <a:rPr lang="de-DE" smtClean="0"/>
              <a:t>‹Nr.›</a:t>
            </a:fld>
            <a:endParaRPr lang="de-DE"/>
          </a:p>
        </p:txBody>
      </p:sp>
    </p:spTree>
    <p:extLst>
      <p:ext uri="{BB962C8B-B14F-4D97-AF65-F5344CB8AC3E}">
        <p14:creationId xmlns:p14="http://schemas.microsoft.com/office/powerpoint/2010/main" val="2640204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1823AEC-F2BC-4AAE-8DD8-2E8C909D74FC}" type="datetime1">
              <a:rPr lang="de-DE" smtClean="0"/>
              <a:t>25.04.2022</a:t>
            </a:fld>
            <a:endParaRPr lang="de-DE"/>
          </a:p>
        </p:txBody>
      </p:sp>
      <p:sp>
        <p:nvSpPr>
          <p:cNvPr id="4" name="Fußzeilenplatzhalter 3"/>
          <p:cNvSpPr>
            <a:spLocks noGrp="1"/>
          </p:cNvSpPr>
          <p:nvPr>
            <p:ph type="ftr" sz="quarter" idx="11"/>
          </p:nvPr>
        </p:nvSpPr>
        <p:spPr/>
        <p:txBody>
          <a:bodyPr/>
          <a:lstStyle/>
          <a:p>
            <a:r>
              <a:rPr lang="de-DE" smtClean="0"/>
              <a:t>Dr. Jan-Hendrik Kister - Entwicklungen zur Kassenführung - Münster, 26.4.2022</a:t>
            </a:r>
            <a:endParaRPr lang="de-DE"/>
          </a:p>
        </p:txBody>
      </p:sp>
      <p:sp>
        <p:nvSpPr>
          <p:cNvPr id="5" name="Foliennummernplatzhalter 4"/>
          <p:cNvSpPr>
            <a:spLocks noGrp="1"/>
          </p:cNvSpPr>
          <p:nvPr>
            <p:ph type="sldNum" sz="quarter" idx="12"/>
          </p:nvPr>
        </p:nvSpPr>
        <p:spPr/>
        <p:txBody>
          <a:bodyPr/>
          <a:lstStyle/>
          <a:p>
            <a:fld id="{A5CA63F6-ACB8-4BC0-AE98-BB946D5EC5B2}" type="slidenum">
              <a:rPr lang="de-DE" smtClean="0"/>
              <a:t>‹Nr.›</a:t>
            </a:fld>
            <a:endParaRPr lang="de-DE"/>
          </a:p>
        </p:txBody>
      </p:sp>
    </p:spTree>
    <p:extLst>
      <p:ext uri="{BB962C8B-B14F-4D97-AF65-F5344CB8AC3E}">
        <p14:creationId xmlns:p14="http://schemas.microsoft.com/office/powerpoint/2010/main" val="3961618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AD8D4C7-27B1-41D0-90FF-0EB4E9173C98}" type="datetime1">
              <a:rPr lang="de-DE" smtClean="0"/>
              <a:t>25.04.2022</a:t>
            </a:fld>
            <a:endParaRPr lang="de-DE"/>
          </a:p>
        </p:txBody>
      </p:sp>
      <p:sp>
        <p:nvSpPr>
          <p:cNvPr id="3" name="Fußzeilenplatzhalter 2"/>
          <p:cNvSpPr>
            <a:spLocks noGrp="1"/>
          </p:cNvSpPr>
          <p:nvPr>
            <p:ph type="ftr" sz="quarter" idx="11"/>
          </p:nvPr>
        </p:nvSpPr>
        <p:spPr/>
        <p:txBody>
          <a:bodyPr/>
          <a:lstStyle/>
          <a:p>
            <a:r>
              <a:rPr lang="de-DE" smtClean="0"/>
              <a:t>Dr. Jan-Hendrik Kister - Entwicklungen zur Kassenführung - Münster, 26.4.2022</a:t>
            </a:r>
            <a:endParaRPr lang="de-DE"/>
          </a:p>
        </p:txBody>
      </p:sp>
      <p:sp>
        <p:nvSpPr>
          <p:cNvPr id="4" name="Foliennummernplatzhalter 3"/>
          <p:cNvSpPr>
            <a:spLocks noGrp="1"/>
          </p:cNvSpPr>
          <p:nvPr>
            <p:ph type="sldNum" sz="quarter" idx="12"/>
          </p:nvPr>
        </p:nvSpPr>
        <p:spPr/>
        <p:txBody>
          <a:bodyPr/>
          <a:lstStyle/>
          <a:p>
            <a:fld id="{A5CA63F6-ACB8-4BC0-AE98-BB946D5EC5B2}" type="slidenum">
              <a:rPr lang="de-DE" smtClean="0"/>
              <a:t>‹Nr.›</a:t>
            </a:fld>
            <a:endParaRPr lang="de-DE"/>
          </a:p>
        </p:txBody>
      </p:sp>
    </p:spTree>
    <p:extLst>
      <p:ext uri="{BB962C8B-B14F-4D97-AF65-F5344CB8AC3E}">
        <p14:creationId xmlns:p14="http://schemas.microsoft.com/office/powerpoint/2010/main" val="2109802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5DF3CE50-AE08-4C26-86FB-0A995C8286AA}" type="datetime1">
              <a:rPr lang="de-DE" smtClean="0"/>
              <a:t>25.04.2022</a:t>
            </a:fld>
            <a:endParaRPr lang="de-DE"/>
          </a:p>
        </p:txBody>
      </p:sp>
      <p:sp>
        <p:nvSpPr>
          <p:cNvPr id="6" name="Fußzeilenplatzhalter 5"/>
          <p:cNvSpPr>
            <a:spLocks noGrp="1"/>
          </p:cNvSpPr>
          <p:nvPr>
            <p:ph type="ftr" sz="quarter" idx="11"/>
          </p:nvPr>
        </p:nvSpPr>
        <p:spPr/>
        <p:txBody>
          <a:bodyPr/>
          <a:lstStyle/>
          <a:p>
            <a:r>
              <a:rPr lang="de-DE" smtClean="0"/>
              <a:t>Dr. Jan-Hendrik Kister - Entwicklungen zur Kassenführung - Münster, 26.4.2022</a:t>
            </a:r>
            <a:endParaRPr lang="de-DE"/>
          </a:p>
        </p:txBody>
      </p:sp>
      <p:sp>
        <p:nvSpPr>
          <p:cNvPr id="7" name="Foliennummernplatzhalter 6"/>
          <p:cNvSpPr>
            <a:spLocks noGrp="1"/>
          </p:cNvSpPr>
          <p:nvPr>
            <p:ph type="sldNum" sz="quarter" idx="12"/>
          </p:nvPr>
        </p:nvSpPr>
        <p:spPr/>
        <p:txBody>
          <a:bodyPr/>
          <a:lstStyle/>
          <a:p>
            <a:fld id="{A5CA63F6-ACB8-4BC0-AE98-BB946D5EC5B2}" type="slidenum">
              <a:rPr lang="de-DE" smtClean="0"/>
              <a:t>‹Nr.›</a:t>
            </a:fld>
            <a:endParaRPr lang="de-DE"/>
          </a:p>
        </p:txBody>
      </p:sp>
    </p:spTree>
    <p:extLst>
      <p:ext uri="{BB962C8B-B14F-4D97-AF65-F5344CB8AC3E}">
        <p14:creationId xmlns:p14="http://schemas.microsoft.com/office/powerpoint/2010/main" val="2016666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E65AF81-5773-42B5-A1BA-767C38B2C9AF}" type="datetime1">
              <a:rPr lang="de-DE" smtClean="0"/>
              <a:t>25.04.2022</a:t>
            </a:fld>
            <a:endParaRPr lang="de-DE"/>
          </a:p>
        </p:txBody>
      </p:sp>
      <p:sp>
        <p:nvSpPr>
          <p:cNvPr id="6" name="Fußzeilenplatzhalter 5"/>
          <p:cNvSpPr>
            <a:spLocks noGrp="1"/>
          </p:cNvSpPr>
          <p:nvPr>
            <p:ph type="ftr" sz="quarter" idx="11"/>
          </p:nvPr>
        </p:nvSpPr>
        <p:spPr/>
        <p:txBody>
          <a:bodyPr/>
          <a:lstStyle/>
          <a:p>
            <a:r>
              <a:rPr lang="de-DE" smtClean="0"/>
              <a:t>Dr. Jan-Hendrik Kister - Entwicklungen zur Kassenführung - Münster, 26.4.2022</a:t>
            </a:r>
            <a:endParaRPr lang="de-DE"/>
          </a:p>
        </p:txBody>
      </p:sp>
      <p:sp>
        <p:nvSpPr>
          <p:cNvPr id="7" name="Foliennummernplatzhalter 6"/>
          <p:cNvSpPr>
            <a:spLocks noGrp="1"/>
          </p:cNvSpPr>
          <p:nvPr>
            <p:ph type="sldNum" sz="quarter" idx="12"/>
          </p:nvPr>
        </p:nvSpPr>
        <p:spPr/>
        <p:txBody>
          <a:bodyPr/>
          <a:lstStyle/>
          <a:p>
            <a:fld id="{A5CA63F6-ACB8-4BC0-AE98-BB946D5EC5B2}" type="slidenum">
              <a:rPr lang="de-DE" smtClean="0"/>
              <a:t>‹Nr.›</a:t>
            </a:fld>
            <a:endParaRPr lang="de-DE"/>
          </a:p>
        </p:txBody>
      </p:sp>
    </p:spTree>
    <p:extLst>
      <p:ext uri="{BB962C8B-B14F-4D97-AF65-F5344CB8AC3E}">
        <p14:creationId xmlns:p14="http://schemas.microsoft.com/office/powerpoint/2010/main" val="495218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B3CFA-9418-402C-9CE2-E7832FE11315}" type="datetime1">
              <a:rPr lang="de-DE" smtClean="0"/>
              <a:t>25.04.2022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Dr. Jan-Hendrik Kister - Entwicklungen zur Kassenführung - Münster, 26.4.2022</a:t>
            </a:r>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CA63F6-ACB8-4BC0-AE98-BB946D5EC5B2}" type="slidenum">
              <a:rPr lang="de-DE" smtClean="0"/>
              <a:t>‹Nr.›</a:t>
            </a:fld>
            <a:endParaRPr lang="de-DE"/>
          </a:p>
        </p:txBody>
      </p:sp>
    </p:spTree>
    <p:extLst>
      <p:ext uri="{BB962C8B-B14F-4D97-AF65-F5344CB8AC3E}">
        <p14:creationId xmlns:p14="http://schemas.microsoft.com/office/powerpoint/2010/main" val="1705521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ctrTitle"/>
          </p:nvPr>
        </p:nvSpPr>
        <p:spPr>
          <a:xfrm>
            <a:off x="1257300" y="3486345"/>
            <a:ext cx="9677400" cy="2723759"/>
          </a:xfrm>
        </p:spPr>
        <p:txBody>
          <a:bodyPr/>
          <a:lstStyle/>
          <a:p>
            <a:pPr algn="ctr" eaLnBrk="1" hangingPunct="1">
              <a:defRPr/>
            </a:pPr>
            <a:r>
              <a:rPr lang="de-DE" sz="4000" b="1" dirty="0" smtClean="0"/>
              <a:t>Entwicklungen zur Kassenführung</a:t>
            </a:r>
            <a:r>
              <a:rPr lang="de-DE" sz="3360" dirty="0" smtClean="0"/>
              <a:t/>
            </a:r>
            <a:br>
              <a:rPr lang="de-DE" sz="3360" dirty="0" smtClean="0"/>
            </a:br>
            <a:r>
              <a:rPr lang="de-DE" sz="3360" dirty="0" smtClean="0"/>
              <a:t/>
            </a:r>
            <a:br>
              <a:rPr lang="de-DE" sz="3360" dirty="0" smtClean="0"/>
            </a:br>
            <a:r>
              <a:rPr lang="de-DE" sz="1800" dirty="0" smtClean="0"/>
              <a:t> Westfälischer Steuerkreis</a:t>
            </a:r>
            <a:br>
              <a:rPr lang="de-DE" sz="1800" dirty="0" smtClean="0"/>
            </a:br>
            <a:r>
              <a:rPr lang="de-DE" sz="1440" dirty="0" smtClean="0"/>
              <a:t>Münster</a:t>
            </a:r>
            <a:r>
              <a:rPr lang="de-DE" sz="1440" dirty="0"/>
              <a:t>, </a:t>
            </a:r>
            <a:r>
              <a:rPr lang="de-DE" sz="1440" dirty="0" smtClean="0"/>
              <a:t>26.4.2022</a:t>
            </a:r>
            <a:r>
              <a:rPr lang="de-DE" sz="1200" dirty="0"/>
              <a:t/>
            </a:r>
            <a:br>
              <a:rPr lang="de-DE" sz="1200" dirty="0"/>
            </a:br>
            <a:r>
              <a:rPr lang="de-DE" sz="1200" dirty="0"/>
              <a:t/>
            </a:r>
            <a:br>
              <a:rPr lang="de-DE" sz="1200" dirty="0"/>
            </a:br>
            <a:r>
              <a:rPr lang="de-DE" sz="1920" dirty="0"/>
              <a:t/>
            </a:r>
            <a:br>
              <a:rPr lang="de-DE" sz="1920" dirty="0"/>
            </a:br>
            <a:r>
              <a:rPr lang="de-DE" sz="1920" b="1" dirty="0"/>
              <a:t>Dr. Jan-Hendrik Kister</a:t>
            </a:r>
            <a:r>
              <a:rPr lang="de-DE" sz="1920" dirty="0"/>
              <a:t/>
            </a:r>
            <a:br>
              <a:rPr lang="de-DE" sz="1920" dirty="0"/>
            </a:br>
            <a:r>
              <a:rPr lang="de-DE" sz="1440" dirty="0"/>
              <a:t>Vorsitzender</a:t>
            </a:r>
            <a:r>
              <a:rPr lang="de-DE" sz="1920" dirty="0"/>
              <a:t> </a:t>
            </a:r>
            <a:r>
              <a:rPr lang="de-DE" sz="1440" dirty="0"/>
              <a:t>Richter am </a:t>
            </a:r>
            <a:r>
              <a:rPr lang="de-DE" sz="1440" dirty="0" smtClean="0"/>
              <a:t>Finanzgericht Münster</a:t>
            </a:r>
            <a:r>
              <a:rPr lang="de-DE" b="0" dirty="0" smtClean="0"/>
              <a:t/>
            </a:r>
            <a:br>
              <a:rPr lang="de-DE" b="0" dirty="0" smtClean="0"/>
            </a:br>
            <a:endParaRPr lang="de-DE" sz="1440" dirty="0"/>
          </a:p>
        </p:txBody>
      </p:sp>
      <p:pic>
        <p:nvPicPr>
          <p:cNvPr id="5123" name="Picture 4" descr="C:\Justiz\IT-Integration\150-8.21 - JOL\Grafiken_Bilder\Justizportale2011\blau-justizi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270636"/>
            <a:ext cx="10972800" cy="2158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445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de-DE" altLang="de-DE" b="1" dirty="0" smtClean="0"/>
              <a:t>Offene Ladenkasse</a:t>
            </a:r>
          </a:p>
        </p:txBody>
      </p:sp>
      <p:sp>
        <p:nvSpPr>
          <p:cNvPr id="16387" name="Rectangle 3"/>
          <p:cNvSpPr>
            <a:spLocks noGrp="1" noChangeArrowheads="1"/>
          </p:cNvSpPr>
          <p:nvPr>
            <p:ph idx="1"/>
          </p:nvPr>
        </p:nvSpPr>
        <p:spPr/>
        <p:txBody>
          <a:bodyPr>
            <a:normAutofit fontScale="85000" lnSpcReduction="10000"/>
          </a:bodyPr>
          <a:lstStyle/>
          <a:p>
            <a:pPr marL="0" lvl="1" indent="0">
              <a:spcBef>
                <a:spcPts val="1000"/>
              </a:spcBef>
              <a:buNone/>
              <a:defRPr/>
            </a:pPr>
            <a:r>
              <a:rPr lang="de-DE" sz="2800" dirty="0"/>
              <a:t>Besonderheiten bei Automaten:</a:t>
            </a:r>
          </a:p>
          <a:p>
            <a:r>
              <a:rPr lang="de-DE" dirty="0"/>
              <a:t>Warenautomaten, Fahrkartenautomaten, Parkautomaten, </a:t>
            </a:r>
            <a:r>
              <a:rPr lang="de-DE" dirty="0" smtClean="0"/>
              <a:t>Geldspielautomaten, </a:t>
            </a:r>
            <a:r>
              <a:rPr lang="de-DE" dirty="0"/>
              <a:t>Dienstleistungsautomaten (z.B. Sonnenstudio, Videokabine) </a:t>
            </a:r>
            <a:endParaRPr lang="de-DE" sz="2400" dirty="0"/>
          </a:p>
          <a:p>
            <a:r>
              <a:rPr lang="de-DE" dirty="0"/>
              <a:t>keine elektronischen Kassensysteme, so dass § 146a AO nicht gilt (§ 1 Satz 2 </a:t>
            </a:r>
            <a:r>
              <a:rPr lang="de-DE" dirty="0" err="1"/>
              <a:t>KassenSichV</a:t>
            </a:r>
            <a:r>
              <a:rPr lang="de-DE" dirty="0" smtClean="0"/>
              <a:t>)</a:t>
            </a:r>
          </a:p>
          <a:p>
            <a:r>
              <a:rPr lang="de-DE" dirty="0" smtClean="0"/>
              <a:t>BFH-Urteil </a:t>
            </a:r>
            <a:r>
              <a:rPr lang="de-DE" dirty="0"/>
              <a:t>vom </a:t>
            </a:r>
            <a:r>
              <a:rPr lang="de-DE" dirty="0" smtClean="0"/>
              <a:t>20.3.2017, X </a:t>
            </a:r>
            <a:r>
              <a:rPr lang="de-DE" dirty="0"/>
              <a:t>R </a:t>
            </a:r>
            <a:r>
              <a:rPr lang="de-DE" dirty="0" smtClean="0"/>
              <a:t>11/16, </a:t>
            </a:r>
            <a:r>
              <a:rPr lang="de-DE" dirty="0" err="1" smtClean="0"/>
              <a:t>BStBl</a:t>
            </a:r>
            <a:r>
              <a:rPr lang="de-DE" dirty="0" smtClean="0"/>
              <a:t> </a:t>
            </a:r>
            <a:r>
              <a:rPr lang="de-DE" dirty="0"/>
              <a:t>II 2017, </a:t>
            </a:r>
            <a:r>
              <a:rPr lang="de-DE" dirty="0" smtClean="0"/>
              <a:t>992 (zu Erotik-Videokabine):</a:t>
            </a:r>
            <a:endParaRPr lang="de-DE" sz="2400" dirty="0"/>
          </a:p>
          <a:p>
            <a:pPr lvl="1"/>
            <a:r>
              <a:rPr lang="de-DE" dirty="0"/>
              <a:t>Geldspeicher sind </a:t>
            </a:r>
            <a:r>
              <a:rPr lang="de-DE" dirty="0" smtClean="0"/>
              <a:t>Kassen </a:t>
            </a:r>
            <a:endParaRPr lang="de-DE" sz="2000" dirty="0"/>
          </a:p>
          <a:p>
            <a:pPr lvl="1"/>
            <a:r>
              <a:rPr lang="de-DE" dirty="0"/>
              <a:t>werden wie offene Ladenkassen </a:t>
            </a:r>
            <a:r>
              <a:rPr lang="de-DE" dirty="0" smtClean="0"/>
              <a:t>behandelt</a:t>
            </a:r>
            <a:endParaRPr lang="de-DE" sz="2000" dirty="0"/>
          </a:p>
          <a:p>
            <a:pPr lvl="1"/>
            <a:r>
              <a:rPr lang="de-DE" dirty="0"/>
              <a:t>daher </a:t>
            </a:r>
            <a:r>
              <a:rPr lang="de-DE" dirty="0" smtClean="0"/>
              <a:t>bei Buchführungspflicht </a:t>
            </a:r>
            <a:r>
              <a:rPr lang="de-DE" dirty="0"/>
              <a:t>täglicher Kassenbericht erforderlich, der auf Grundlage des tatsächlichen Auszählens erstellt wurde</a:t>
            </a:r>
            <a:endParaRPr lang="de-DE" sz="2000" dirty="0"/>
          </a:p>
          <a:p>
            <a:pPr lvl="1"/>
            <a:r>
              <a:rPr lang="de-DE" dirty="0"/>
              <a:t>bei Aufbewahrung der Einnahmen in einem geschlossenen Behälter ist tägliche Aufzeichnung nicht notwendig; erst im Augenblick der Entleerung muss das Ergebnis dokumentiert werden (jetzt wegen § 146 Abs. 1 Satz 2 AO wohl nicht mehr möglich)</a:t>
            </a:r>
            <a:endParaRPr lang="de-DE" sz="2000" dirty="0"/>
          </a:p>
          <a:p>
            <a:pPr lvl="1">
              <a:defRPr/>
            </a:pPr>
            <a:endParaRPr lang="de-DE" dirty="0" smtClean="0"/>
          </a:p>
          <a:p>
            <a:pPr marL="0" indent="0">
              <a:buNone/>
              <a:defRPr/>
            </a:pPr>
            <a:endParaRPr lang="de-DE" dirty="0" smtClean="0">
              <a:solidFill>
                <a:srgbClr val="000000"/>
              </a:solidFill>
            </a:endParaRPr>
          </a:p>
        </p:txBody>
      </p:sp>
      <p:sp>
        <p:nvSpPr>
          <p:cNvPr id="16388" name="Fußzeilenplatzhalter 3"/>
          <p:cNvSpPr>
            <a:spLocks noGrp="1"/>
          </p:cNvSpPr>
          <p:nvPr>
            <p:ph type="ftr" sz="quarter" idx="10"/>
          </p:nvPr>
        </p:nvSpPr>
        <p:spPr>
          <a:xfrm>
            <a:off x="838199" y="6356350"/>
            <a:ext cx="5243423" cy="365125"/>
          </a:xfrm>
        </p:spPr>
        <p:txBody>
          <a:bodyPr/>
          <a:lstStyle/>
          <a:p>
            <a:pPr>
              <a:defRPr/>
            </a:pPr>
            <a:r>
              <a:rPr lang="de-DE" smtClean="0"/>
              <a:t>Dr. Jan-Hendrik Kister - Entwicklungen zur Kassenführung - Münster, 26.4.2022</a:t>
            </a:r>
            <a:endParaRPr lang="de-DE" dirty="0"/>
          </a:p>
        </p:txBody>
      </p:sp>
      <p:sp>
        <p:nvSpPr>
          <p:cNvPr id="2" name="Foliennummernplatzhalter 1"/>
          <p:cNvSpPr>
            <a:spLocks noGrp="1"/>
          </p:cNvSpPr>
          <p:nvPr>
            <p:ph type="sldNum" sz="quarter" idx="12"/>
          </p:nvPr>
        </p:nvSpPr>
        <p:spPr/>
        <p:txBody>
          <a:bodyPr/>
          <a:lstStyle/>
          <a:p>
            <a:fld id="{A5CA63F6-ACB8-4BC0-AE98-BB946D5EC5B2}" type="slidenum">
              <a:rPr lang="de-DE" smtClean="0"/>
              <a:t>10</a:t>
            </a:fld>
            <a:endParaRPr lang="de-DE"/>
          </a:p>
        </p:txBody>
      </p:sp>
    </p:spTree>
    <p:extLst>
      <p:ext uri="{BB962C8B-B14F-4D97-AF65-F5344CB8AC3E}">
        <p14:creationId xmlns:p14="http://schemas.microsoft.com/office/powerpoint/2010/main" val="2425377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 calcmode="lin" valueType="num">
                                      <p:cBhvr additive="base">
                                        <p:cTn id="49" dur="5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38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de-DE" altLang="de-DE" b="1" dirty="0" smtClean="0"/>
              <a:t>Offene Ladenkasse</a:t>
            </a:r>
          </a:p>
        </p:txBody>
      </p:sp>
      <p:sp>
        <p:nvSpPr>
          <p:cNvPr id="16387" name="Rectangle 3"/>
          <p:cNvSpPr>
            <a:spLocks noGrp="1" noChangeArrowheads="1"/>
          </p:cNvSpPr>
          <p:nvPr>
            <p:ph idx="1"/>
          </p:nvPr>
        </p:nvSpPr>
        <p:spPr/>
        <p:txBody>
          <a:bodyPr>
            <a:normAutofit/>
          </a:bodyPr>
          <a:lstStyle/>
          <a:p>
            <a:pPr marL="0" lvl="1" indent="0">
              <a:spcBef>
                <a:spcPts val="1000"/>
              </a:spcBef>
              <a:buNone/>
              <a:defRPr/>
            </a:pPr>
            <a:r>
              <a:rPr lang="de-DE" sz="2800" dirty="0"/>
              <a:t>Besonderheiten bei Automaten:</a:t>
            </a:r>
          </a:p>
          <a:p>
            <a:pPr marL="228600" lvl="1">
              <a:spcBef>
                <a:spcPts val="1000"/>
              </a:spcBef>
              <a:defRPr/>
            </a:pPr>
            <a:r>
              <a:rPr lang="de-DE" sz="2800" dirty="0" smtClean="0"/>
              <a:t>Niedersächsisches </a:t>
            </a:r>
            <a:r>
              <a:rPr lang="de-DE" sz="2800" dirty="0"/>
              <a:t>FG, Beschluss vom </a:t>
            </a:r>
            <a:r>
              <a:rPr lang="de-DE" sz="2800" dirty="0" smtClean="0"/>
              <a:t>11.10.2019, 1 </a:t>
            </a:r>
            <a:r>
              <a:rPr lang="de-DE" sz="2800" dirty="0"/>
              <a:t>V 91/19, EFG 2020, 15 </a:t>
            </a:r>
            <a:r>
              <a:rPr lang="de-DE" sz="2800" dirty="0" smtClean="0"/>
              <a:t>(zu </a:t>
            </a:r>
            <a:r>
              <a:rPr lang="de-DE" sz="2800" dirty="0"/>
              <a:t>Geldspielautomaten</a:t>
            </a:r>
            <a:r>
              <a:rPr lang="de-DE" sz="2800" dirty="0" smtClean="0"/>
              <a:t>):</a:t>
            </a:r>
            <a:endParaRPr lang="de-DE" sz="2800" dirty="0"/>
          </a:p>
          <a:p>
            <a:pPr lvl="1"/>
            <a:r>
              <a:rPr lang="de-DE" dirty="0" smtClean="0"/>
              <a:t>Fehlen </a:t>
            </a:r>
            <a:r>
              <a:rPr lang="de-DE" dirty="0"/>
              <a:t>des Statistikteils auf den Kurzstreifen führt nicht zwingend </a:t>
            </a:r>
            <a:r>
              <a:rPr lang="de-DE" dirty="0" smtClean="0"/>
              <a:t>zu </a:t>
            </a:r>
            <a:r>
              <a:rPr lang="de-DE" dirty="0"/>
              <a:t>einem Mangel, da nicht sicher ist, inwieweit dies für die Besteuerung von Bedeutung sein </a:t>
            </a:r>
            <a:r>
              <a:rPr lang="de-DE" dirty="0" smtClean="0"/>
              <a:t>soll</a:t>
            </a:r>
          </a:p>
          <a:p>
            <a:pPr lvl="1"/>
            <a:r>
              <a:rPr lang="de-DE" dirty="0" smtClean="0"/>
              <a:t>Türöffnungen </a:t>
            </a:r>
            <a:r>
              <a:rPr lang="de-DE" dirty="0"/>
              <a:t>werden im Statistikteil ausgewiesen; würde dann aber Geld entnommen, würde diese Entnahme auch im Kurzprotokoll auftauchen</a:t>
            </a:r>
            <a:endParaRPr lang="de-DE" sz="2400" dirty="0"/>
          </a:p>
          <a:p>
            <a:pPr lvl="1" eaLnBrk="1" hangingPunct="1">
              <a:defRPr/>
            </a:pPr>
            <a:endParaRPr lang="de-DE" dirty="0"/>
          </a:p>
          <a:p>
            <a:pPr marL="0" indent="0">
              <a:buNone/>
              <a:defRPr/>
            </a:pPr>
            <a:endParaRPr lang="de-DE" dirty="0" smtClean="0">
              <a:solidFill>
                <a:srgbClr val="000000"/>
              </a:solidFill>
            </a:endParaRPr>
          </a:p>
        </p:txBody>
      </p:sp>
      <p:sp>
        <p:nvSpPr>
          <p:cNvPr id="16388" name="Fußzeilenplatzhalter 3"/>
          <p:cNvSpPr>
            <a:spLocks noGrp="1"/>
          </p:cNvSpPr>
          <p:nvPr>
            <p:ph type="ftr" sz="quarter" idx="10"/>
          </p:nvPr>
        </p:nvSpPr>
        <p:spPr>
          <a:xfrm>
            <a:off x="838199" y="6356350"/>
            <a:ext cx="5208917" cy="365125"/>
          </a:xfrm>
        </p:spPr>
        <p:txBody>
          <a:bodyPr/>
          <a:lstStyle/>
          <a:p>
            <a:pPr>
              <a:defRPr/>
            </a:pPr>
            <a:r>
              <a:rPr lang="de-DE" dirty="0" smtClean="0"/>
              <a:t>Dr. Jan-Hendrik Kister - Entwicklungen zur Kassenführung - Münster, 26.4.2022</a:t>
            </a:r>
            <a:endParaRPr lang="de-DE" dirty="0"/>
          </a:p>
        </p:txBody>
      </p:sp>
      <p:sp>
        <p:nvSpPr>
          <p:cNvPr id="2" name="Foliennummernplatzhalter 1"/>
          <p:cNvSpPr>
            <a:spLocks noGrp="1"/>
          </p:cNvSpPr>
          <p:nvPr>
            <p:ph type="sldNum" sz="quarter" idx="12"/>
          </p:nvPr>
        </p:nvSpPr>
        <p:spPr/>
        <p:txBody>
          <a:bodyPr/>
          <a:lstStyle/>
          <a:p>
            <a:fld id="{A5CA63F6-ACB8-4BC0-AE98-BB946D5EC5B2}" type="slidenum">
              <a:rPr lang="de-DE" smtClean="0"/>
              <a:t>11</a:t>
            </a:fld>
            <a:endParaRPr lang="de-DE"/>
          </a:p>
        </p:txBody>
      </p:sp>
    </p:spTree>
    <p:extLst>
      <p:ext uri="{BB962C8B-B14F-4D97-AF65-F5344CB8AC3E}">
        <p14:creationId xmlns:p14="http://schemas.microsoft.com/office/powerpoint/2010/main" val="3226986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de-DE" altLang="de-DE" b="1" dirty="0" smtClean="0"/>
              <a:t>Elektronische Kassensysteme</a:t>
            </a:r>
          </a:p>
        </p:txBody>
      </p:sp>
      <p:sp>
        <p:nvSpPr>
          <p:cNvPr id="16387" name="Rectangle 3"/>
          <p:cNvSpPr>
            <a:spLocks noGrp="1" noChangeArrowheads="1"/>
          </p:cNvSpPr>
          <p:nvPr>
            <p:ph idx="1"/>
          </p:nvPr>
        </p:nvSpPr>
        <p:spPr/>
        <p:txBody>
          <a:bodyPr>
            <a:normAutofit/>
          </a:bodyPr>
          <a:lstStyle/>
          <a:p>
            <a:r>
              <a:rPr lang="de-DE" dirty="0"/>
              <a:t>Ergebnisse/Daten müssen vorgelegt </a:t>
            </a:r>
            <a:r>
              <a:rPr lang="de-DE" dirty="0" smtClean="0"/>
              <a:t>werden</a:t>
            </a:r>
            <a:endParaRPr lang="de-DE" sz="2400" dirty="0"/>
          </a:p>
          <a:p>
            <a:r>
              <a:rPr lang="de-DE" dirty="0"/>
              <a:t>täglicher Kassenbericht, Auszählen nicht erforderlich</a:t>
            </a:r>
            <a:endParaRPr lang="de-DE" sz="2400" dirty="0"/>
          </a:p>
          <a:p>
            <a:r>
              <a:rPr lang="de-DE" dirty="0" smtClean="0"/>
              <a:t>aktuelle Rechtslage: Verweis auf Teil II</a:t>
            </a:r>
            <a:endParaRPr lang="de-DE" sz="2400" dirty="0" smtClean="0"/>
          </a:p>
          <a:p>
            <a:r>
              <a:rPr lang="de-DE" dirty="0" smtClean="0"/>
              <a:t>elektronische Unterstützung bietet Erleichterungen bei der Aufzeichnung; System muss aber ordnungsgemäß sein</a:t>
            </a:r>
            <a:endParaRPr lang="de-DE" sz="2400" dirty="0" smtClean="0"/>
          </a:p>
          <a:p>
            <a:pPr lvl="1" eaLnBrk="1" hangingPunct="1">
              <a:defRPr/>
            </a:pPr>
            <a:endParaRPr lang="de-DE" dirty="0"/>
          </a:p>
          <a:p>
            <a:pPr marL="0" indent="0">
              <a:buNone/>
              <a:defRPr/>
            </a:pPr>
            <a:endParaRPr lang="de-DE" dirty="0" smtClean="0">
              <a:solidFill>
                <a:srgbClr val="000000"/>
              </a:solidFill>
            </a:endParaRPr>
          </a:p>
        </p:txBody>
      </p:sp>
      <p:sp>
        <p:nvSpPr>
          <p:cNvPr id="16388" name="Fußzeilenplatzhalter 3"/>
          <p:cNvSpPr>
            <a:spLocks noGrp="1"/>
          </p:cNvSpPr>
          <p:nvPr>
            <p:ph type="ftr" sz="quarter" idx="10"/>
          </p:nvPr>
        </p:nvSpPr>
        <p:spPr>
          <a:xfrm>
            <a:off x="838200" y="6356350"/>
            <a:ext cx="5312434" cy="365125"/>
          </a:xfrm>
        </p:spPr>
        <p:txBody>
          <a:bodyPr/>
          <a:lstStyle/>
          <a:p>
            <a:pPr>
              <a:defRPr/>
            </a:pPr>
            <a:r>
              <a:rPr lang="de-DE" dirty="0" smtClean="0"/>
              <a:t>Dr. Jan-Hendrik Kister - Entwicklungen zur Kassenführung - Münster, 26.4.2022</a:t>
            </a:r>
            <a:endParaRPr lang="de-DE" dirty="0"/>
          </a:p>
        </p:txBody>
      </p:sp>
      <p:sp>
        <p:nvSpPr>
          <p:cNvPr id="2" name="Foliennummernplatzhalter 1"/>
          <p:cNvSpPr>
            <a:spLocks noGrp="1"/>
          </p:cNvSpPr>
          <p:nvPr>
            <p:ph type="sldNum" sz="quarter" idx="12"/>
          </p:nvPr>
        </p:nvSpPr>
        <p:spPr/>
        <p:txBody>
          <a:bodyPr/>
          <a:lstStyle/>
          <a:p>
            <a:fld id="{A5CA63F6-ACB8-4BC0-AE98-BB946D5EC5B2}" type="slidenum">
              <a:rPr lang="de-DE" smtClean="0"/>
              <a:t>12</a:t>
            </a:fld>
            <a:endParaRPr lang="de-DE"/>
          </a:p>
        </p:txBody>
      </p:sp>
    </p:spTree>
    <p:extLst>
      <p:ext uri="{BB962C8B-B14F-4D97-AF65-F5344CB8AC3E}">
        <p14:creationId xmlns:p14="http://schemas.microsoft.com/office/powerpoint/2010/main" val="192422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de-DE" altLang="de-DE" b="1" dirty="0" smtClean="0"/>
              <a:t>Elektronische Kassensysteme</a:t>
            </a:r>
          </a:p>
        </p:txBody>
      </p:sp>
      <p:sp>
        <p:nvSpPr>
          <p:cNvPr id="16387" name="Rectangle 3"/>
          <p:cNvSpPr>
            <a:spLocks noGrp="1" noChangeArrowheads="1"/>
          </p:cNvSpPr>
          <p:nvPr>
            <p:ph idx="1"/>
          </p:nvPr>
        </p:nvSpPr>
        <p:spPr/>
        <p:txBody>
          <a:bodyPr>
            <a:normAutofit fontScale="85000" lnSpcReduction="20000"/>
          </a:bodyPr>
          <a:lstStyle/>
          <a:p>
            <a:pPr marL="0" indent="0">
              <a:buNone/>
            </a:pPr>
            <a:r>
              <a:rPr lang="de-DE" b="1" dirty="0"/>
              <a:t>BFH-Urteil vom </a:t>
            </a:r>
            <a:r>
              <a:rPr lang="de-DE" b="1" dirty="0" smtClean="0"/>
              <a:t>25.3.2015, X </a:t>
            </a:r>
            <a:r>
              <a:rPr lang="de-DE" b="1" dirty="0"/>
              <a:t>R 20/13, BStBl. II 2015, </a:t>
            </a:r>
            <a:r>
              <a:rPr lang="de-DE" b="1" dirty="0" smtClean="0"/>
              <a:t>743:</a:t>
            </a:r>
            <a:endParaRPr lang="de-DE" sz="2400" dirty="0"/>
          </a:p>
          <a:p>
            <a:pPr lvl="0"/>
            <a:r>
              <a:rPr lang="de-DE" dirty="0"/>
              <a:t>Gaststätte, Bilanzierung, </a:t>
            </a:r>
            <a:r>
              <a:rPr lang="de-DE" dirty="0" smtClean="0"/>
              <a:t>teilweise elektronische </a:t>
            </a:r>
            <a:r>
              <a:rPr lang="de-DE" dirty="0"/>
              <a:t>Registrierkasse, teilweise offene Ladenkasse</a:t>
            </a:r>
            <a:endParaRPr lang="de-DE" sz="2400" dirty="0"/>
          </a:p>
          <a:p>
            <a:pPr lvl="0"/>
            <a:r>
              <a:rPr lang="de-DE" dirty="0"/>
              <a:t>Fehlen der Programmierprotokolle der Kasse stellt einen formellen Mangel </a:t>
            </a:r>
            <a:r>
              <a:rPr lang="de-DE" dirty="0" smtClean="0"/>
              <a:t>dar</a:t>
            </a:r>
            <a:r>
              <a:rPr lang="de-DE" sz="2400" dirty="0" smtClean="0"/>
              <a:t>; </a:t>
            </a:r>
            <a:r>
              <a:rPr lang="de-DE" dirty="0" smtClean="0"/>
              <a:t>steht </a:t>
            </a:r>
            <a:r>
              <a:rPr lang="de-DE" dirty="0"/>
              <a:t>dem Fehlen von Z-Bons bzw. dem Fehlen täglicher Protokolle über das Auszählen einer offenen Ladenkasse gleich</a:t>
            </a:r>
            <a:endParaRPr lang="de-DE" sz="2400" dirty="0"/>
          </a:p>
          <a:p>
            <a:pPr lvl="0"/>
            <a:r>
              <a:rPr lang="de-DE" dirty="0"/>
              <a:t>keine Gewähr mehr für die Vollständigkeit der </a:t>
            </a:r>
            <a:r>
              <a:rPr lang="de-DE" dirty="0" smtClean="0"/>
              <a:t>erfassten </a:t>
            </a:r>
            <a:r>
              <a:rPr lang="de-DE" dirty="0"/>
              <a:t>Bareinnahmen</a:t>
            </a:r>
            <a:endParaRPr lang="de-DE" sz="2400" dirty="0"/>
          </a:p>
          <a:p>
            <a:pPr lvl="0"/>
            <a:r>
              <a:rPr lang="de-DE" dirty="0"/>
              <a:t>elektronische Kassensysteme sind durch </a:t>
            </a:r>
            <a:r>
              <a:rPr lang="de-DE" dirty="0" err="1"/>
              <a:t>Umprogrammierung</a:t>
            </a:r>
            <a:r>
              <a:rPr lang="de-DE" dirty="0"/>
              <a:t> beliebig manipulierbar</a:t>
            </a:r>
            <a:endParaRPr lang="de-DE" sz="2400" dirty="0"/>
          </a:p>
          <a:p>
            <a:pPr lvl="0"/>
            <a:r>
              <a:rPr lang="de-DE" dirty="0"/>
              <a:t>Gewicht des Mangels tritt zurück, wenn Stpfl. nachweist, </a:t>
            </a:r>
            <a:r>
              <a:rPr lang="de-DE" dirty="0" smtClean="0"/>
              <a:t>dass die </a:t>
            </a:r>
            <a:r>
              <a:rPr lang="de-DE" dirty="0"/>
              <a:t>Kasse </a:t>
            </a:r>
            <a:r>
              <a:rPr lang="de-DE" dirty="0" smtClean="0"/>
              <a:t>trotz </a:t>
            </a:r>
            <a:r>
              <a:rPr lang="de-DE" dirty="0"/>
              <a:t>Programmierbarkeit keine </a:t>
            </a:r>
            <a:r>
              <a:rPr lang="de-DE" dirty="0" smtClean="0"/>
              <a:t>Manipulationsmöglichkeiten eröffnet</a:t>
            </a:r>
            <a:endParaRPr lang="de-DE" sz="2400" dirty="0"/>
          </a:p>
          <a:p>
            <a:pPr lvl="0"/>
            <a:r>
              <a:rPr lang="de-DE" dirty="0"/>
              <a:t>bei überwiegendem Bargeschäft ist Buchführung nicht ordnungsgemäß und es besteht eine </a:t>
            </a:r>
            <a:r>
              <a:rPr lang="de-DE" dirty="0" smtClean="0"/>
              <a:t>Schätzungsbefugnis</a:t>
            </a:r>
            <a:endParaRPr lang="de-DE" dirty="0" smtClean="0">
              <a:solidFill>
                <a:srgbClr val="000000"/>
              </a:solidFill>
            </a:endParaRPr>
          </a:p>
        </p:txBody>
      </p:sp>
      <p:sp>
        <p:nvSpPr>
          <p:cNvPr id="16388" name="Fußzeilenplatzhalter 3"/>
          <p:cNvSpPr>
            <a:spLocks noGrp="1"/>
          </p:cNvSpPr>
          <p:nvPr>
            <p:ph type="ftr" sz="quarter" idx="10"/>
          </p:nvPr>
        </p:nvSpPr>
        <p:spPr>
          <a:xfrm>
            <a:off x="838199" y="6356350"/>
            <a:ext cx="5415951" cy="365125"/>
          </a:xfrm>
        </p:spPr>
        <p:txBody>
          <a:bodyPr/>
          <a:lstStyle/>
          <a:p>
            <a:pPr>
              <a:defRPr/>
            </a:pPr>
            <a:r>
              <a:rPr lang="de-DE" dirty="0" smtClean="0"/>
              <a:t>Dr. Jan-Hendrik Kister - Entwicklungen zur Kassenführung - Münster, 26.4.2022</a:t>
            </a:r>
            <a:endParaRPr lang="de-DE" dirty="0"/>
          </a:p>
        </p:txBody>
      </p:sp>
      <p:sp>
        <p:nvSpPr>
          <p:cNvPr id="2" name="Foliennummernplatzhalter 1"/>
          <p:cNvSpPr>
            <a:spLocks noGrp="1"/>
          </p:cNvSpPr>
          <p:nvPr>
            <p:ph type="sldNum" sz="quarter" idx="12"/>
          </p:nvPr>
        </p:nvSpPr>
        <p:spPr/>
        <p:txBody>
          <a:bodyPr/>
          <a:lstStyle/>
          <a:p>
            <a:fld id="{A5CA63F6-ACB8-4BC0-AE98-BB946D5EC5B2}" type="slidenum">
              <a:rPr lang="de-DE" smtClean="0"/>
              <a:t>13</a:t>
            </a:fld>
            <a:endParaRPr lang="de-DE"/>
          </a:p>
        </p:txBody>
      </p:sp>
    </p:spTree>
    <p:extLst>
      <p:ext uri="{BB962C8B-B14F-4D97-AF65-F5344CB8AC3E}">
        <p14:creationId xmlns:p14="http://schemas.microsoft.com/office/powerpoint/2010/main" val="383179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de-DE" altLang="de-DE" b="1" dirty="0" smtClean="0"/>
              <a:t>Elektronische Kassensysteme</a:t>
            </a:r>
          </a:p>
        </p:txBody>
      </p:sp>
      <p:sp>
        <p:nvSpPr>
          <p:cNvPr id="16387" name="Rectangle 3"/>
          <p:cNvSpPr>
            <a:spLocks noGrp="1" noChangeArrowheads="1"/>
          </p:cNvSpPr>
          <p:nvPr>
            <p:ph idx="1"/>
          </p:nvPr>
        </p:nvSpPr>
        <p:spPr/>
        <p:txBody>
          <a:bodyPr>
            <a:normAutofit fontScale="92500" lnSpcReduction="10000"/>
          </a:bodyPr>
          <a:lstStyle/>
          <a:p>
            <a:pPr marL="0" indent="0">
              <a:buNone/>
            </a:pPr>
            <a:r>
              <a:rPr lang="de-DE" sz="2400" b="1" dirty="0" smtClean="0"/>
              <a:t>Spätere Weiterentwicklungen der BFH-Rechtsprechung:</a:t>
            </a:r>
          </a:p>
          <a:p>
            <a:r>
              <a:rPr lang="de-DE" sz="2400" b="1" dirty="0" smtClean="0"/>
              <a:t>BFH-Beschluss </a:t>
            </a:r>
            <a:r>
              <a:rPr lang="de-DE" sz="2400" b="1" dirty="0"/>
              <a:t>vom </a:t>
            </a:r>
            <a:r>
              <a:rPr lang="de-DE" sz="2400" b="1" dirty="0" smtClean="0"/>
              <a:t>11.1.2017, X </a:t>
            </a:r>
            <a:r>
              <a:rPr lang="de-DE" sz="2400" b="1" dirty="0"/>
              <a:t>B 104/16, BFH/NV 2017, </a:t>
            </a:r>
            <a:r>
              <a:rPr lang="de-DE" sz="2400" b="1" dirty="0" smtClean="0"/>
              <a:t>561:</a:t>
            </a:r>
            <a:r>
              <a:rPr lang="de-DE" sz="2400" dirty="0" smtClean="0"/>
              <a:t> </a:t>
            </a:r>
          </a:p>
          <a:p>
            <a:pPr lvl="1"/>
            <a:r>
              <a:rPr lang="de-DE" sz="2000" dirty="0" smtClean="0"/>
              <a:t>zum </a:t>
            </a:r>
            <a:r>
              <a:rPr lang="de-DE" sz="2000" dirty="0"/>
              <a:t>Nachweis, dass die Kasse keine Manipulationsmöglichkeiten eröffnet, reicht es nicht aus, dass der Stpfl. ein Sachverständigengutachten beantragt; </a:t>
            </a:r>
            <a:r>
              <a:rPr lang="de-DE" sz="2000" dirty="0" smtClean="0"/>
              <a:t>erst, wenn </a:t>
            </a:r>
            <a:r>
              <a:rPr lang="de-DE" sz="2000" dirty="0"/>
              <a:t>anhand geeigneter Unterlagen </a:t>
            </a:r>
            <a:r>
              <a:rPr lang="de-DE" sz="2000" dirty="0" smtClean="0"/>
              <a:t>Zweifel </a:t>
            </a:r>
            <a:r>
              <a:rPr lang="de-DE" sz="2000" dirty="0"/>
              <a:t>entstehen, kommt eine gutachterliche Untersuchung der Kasse in Betracht</a:t>
            </a:r>
          </a:p>
          <a:p>
            <a:r>
              <a:rPr lang="de-DE" sz="2400" b="1" dirty="0"/>
              <a:t>BFH-Beschluss vom </a:t>
            </a:r>
            <a:r>
              <a:rPr lang="de-DE" sz="2400" b="1" dirty="0" smtClean="0"/>
              <a:t>23.2.2018, X </a:t>
            </a:r>
            <a:r>
              <a:rPr lang="de-DE" sz="2400" b="1" dirty="0"/>
              <a:t>B 65/17, BFH/NV 2018, </a:t>
            </a:r>
            <a:r>
              <a:rPr lang="de-DE" sz="2400" b="1" dirty="0" smtClean="0"/>
              <a:t>614: </a:t>
            </a:r>
            <a:endParaRPr lang="de-DE" sz="2400" b="1" dirty="0"/>
          </a:p>
          <a:p>
            <a:pPr lvl="1"/>
            <a:r>
              <a:rPr lang="de-DE" sz="2000" dirty="0"/>
              <a:t>Programmierprotokolle müssen nicht in Papierform vorgelegt werden, sondern können auch auf Datenträgern aufbewahrt werden</a:t>
            </a:r>
          </a:p>
          <a:p>
            <a:pPr lvl="1"/>
            <a:r>
              <a:rPr lang="de-DE" sz="2000" dirty="0"/>
              <a:t>BFH-Urteil v. 25.3.2015 bezog sich auf Registrierkasse einfacher Bauart; nur insoweit hält der BFH an seiner </a:t>
            </a:r>
            <a:r>
              <a:rPr lang="de-DE" sz="2000" dirty="0" err="1"/>
              <a:t>Rspr</a:t>
            </a:r>
            <a:r>
              <a:rPr lang="de-DE" sz="2000" dirty="0"/>
              <a:t>. fest, wonach bei Fehlen von Programmierunterlagen eine Ausnahme zulässig ist, wenn keine Manipulationsmöglichkeiten bestehen (wegen der sehr eingeschränkten </a:t>
            </a:r>
            <a:r>
              <a:rPr lang="de-DE" sz="2000" dirty="0" smtClean="0"/>
              <a:t>Programmiermöglichkeit</a:t>
            </a:r>
            <a:r>
              <a:rPr lang="de-DE" sz="2000" dirty="0"/>
              <a:t>)</a:t>
            </a:r>
          </a:p>
          <a:p>
            <a:pPr lvl="1"/>
            <a:r>
              <a:rPr lang="de-DE" sz="2000" dirty="0"/>
              <a:t>jedes PC-System ist dagegen weitestgehend frei manipulierbar: daher ist noch offen, ob bzw. mit welchen Modifikationen diese </a:t>
            </a:r>
            <a:r>
              <a:rPr lang="de-DE" sz="2000" dirty="0" err="1"/>
              <a:t>Rspr</a:t>
            </a:r>
            <a:r>
              <a:rPr lang="de-DE" sz="2000" dirty="0"/>
              <a:t>. auf PC-Kassen übertragbar </a:t>
            </a:r>
            <a:r>
              <a:rPr lang="de-DE" sz="2000" dirty="0" smtClean="0"/>
              <a:t>ist</a:t>
            </a:r>
          </a:p>
          <a:p>
            <a:r>
              <a:rPr lang="de-DE" sz="2400" dirty="0" smtClean="0"/>
              <a:t>Problem erledigt durch gesetzliche Neuregelung?</a:t>
            </a:r>
            <a:endParaRPr lang="de-DE" sz="2400" dirty="0"/>
          </a:p>
          <a:p>
            <a:endParaRPr lang="de-DE" sz="2400" dirty="0"/>
          </a:p>
          <a:p>
            <a:pPr lvl="1" eaLnBrk="1" hangingPunct="1">
              <a:defRPr/>
            </a:pPr>
            <a:endParaRPr lang="de-DE" dirty="0"/>
          </a:p>
          <a:p>
            <a:pPr marL="0" indent="0">
              <a:buNone/>
              <a:defRPr/>
            </a:pPr>
            <a:endParaRPr lang="de-DE" dirty="0" smtClean="0">
              <a:solidFill>
                <a:srgbClr val="000000"/>
              </a:solidFill>
            </a:endParaRPr>
          </a:p>
        </p:txBody>
      </p:sp>
      <p:sp>
        <p:nvSpPr>
          <p:cNvPr id="16388" name="Fußzeilenplatzhalter 3"/>
          <p:cNvSpPr>
            <a:spLocks noGrp="1"/>
          </p:cNvSpPr>
          <p:nvPr>
            <p:ph type="ftr" sz="quarter" idx="10"/>
          </p:nvPr>
        </p:nvSpPr>
        <p:spPr>
          <a:xfrm>
            <a:off x="838200" y="6356350"/>
            <a:ext cx="5277928" cy="365125"/>
          </a:xfrm>
        </p:spPr>
        <p:txBody>
          <a:bodyPr/>
          <a:lstStyle/>
          <a:p>
            <a:pPr>
              <a:defRPr/>
            </a:pPr>
            <a:r>
              <a:rPr lang="de-DE" dirty="0" smtClean="0"/>
              <a:t>Dr. Jan-Hendrik Kister - Entwicklungen zur Kassenführung - Münster, 26.4.2022</a:t>
            </a:r>
            <a:endParaRPr lang="de-DE" dirty="0"/>
          </a:p>
        </p:txBody>
      </p:sp>
      <p:sp>
        <p:nvSpPr>
          <p:cNvPr id="2" name="Foliennummernplatzhalter 1"/>
          <p:cNvSpPr>
            <a:spLocks noGrp="1"/>
          </p:cNvSpPr>
          <p:nvPr>
            <p:ph type="sldNum" sz="quarter" idx="12"/>
          </p:nvPr>
        </p:nvSpPr>
        <p:spPr/>
        <p:txBody>
          <a:bodyPr/>
          <a:lstStyle/>
          <a:p>
            <a:fld id="{A5CA63F6-ACB8-4BC0-AE98-BB946D5EC5B2}" type="slidenum">
              <a:rPr lang="de-DE" smtClean="0"/>
              <a:t>14</a:t>
            </a:fld>
            <a:endParaRPr lang="de-DE"/>
          </a:p>
        </p:txBody>
      </p:sp>
    </p:spTree>
    <p:extLst>
      <p:ext uri="{BB962C8B-B14F-4D97-AF65-F5344CB8AC3E}">
        <p14:creationId xmlns:p14="http://schemas.microsoft.com/office/powerpoint/2010/main" val="332379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 calcmode="lin" valueType="num">
                                      <p:cBhvr additive="base">
                                        <p:cTn id="49" dur="5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38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de-DE" altLang="de-DE" b="1" dirty="0" smtClean="0"/>
              <a:t>FG Münster, Urteil vom 9.3.2021 1 K 3085/17, EFG 2021, 904</a:t>
            </a:r>
          </a:p>
        </p:txBody>
      </p:sp>
      <p:sp>
        <p:nvSpPr>
          <p:cNvPr id="16387" name="Rectangle 3"/>
          <p:cNvSpPr>
            <a:spLocks noGrp="1" noChangeArrowheads="1"/>
          </p:cNvSpPr>
          <p:nvPr>
            <p:ph idx="1"/>
          </p:nvPr>
        </p:nvSpPr>
        <p:spPr/>
        <p:txBody>
          <a:bodyPr>
            <a:normAutofit fontScale="92500" lnSpcReduction="10000"/>
          </a:bodyPr>
          <a:lstStyle/>
          <a:p>
            <a:pPr lvl="0"/>
            <a:r>
              <a:rPr lang="de-DE" dirty="0"/>
              <a:t>Imbissbetrieb, § 4 Abs. 3 EStG, elektronische Registrierkasse</a:t>
            </a:r>
            <a:endParaRPr lang="de-DE" sz="2400" dirty="0"/>
          </a:p>
          <a:p>
            <a:pPr lvl="0"/>
            <a:r>
              <a:rPr lang="de-DE" dirty="0"/>
              <a:t>insgesamt </a:t>
            </a:r>
            <a:r>
              <a:rPr lang="de-DE" dirty="0" smtClean="0"/>
              <a:t>7 Kleinbeträge </a:t>
            </a:r>
            <a:r>
              <a:rPr lang="de-DE" dirty="0"/>
              <a:t>innerhalb von drei Jahren nicht erfasst (Summe unter 100€</a:t>
            </a:r>
            <a:r>
              <a:rPr lang="de-DE" dirty="0" smtClean="0"/>
              <a:t>); FA nahm </a:t>
            </a:r>
            <a:r>
              <a:rPr lang="de-DE" dirty="0" err="1" smtClean="0"/>
              <a:t>Zuschätzungen</a:t>
            </a:r>
            <a:r>
              <a:rPr lang="de-DE" dirty="0" smtClean="0"/>
              <a:t> von 50.000-60.000 €/Jahr vor</a:t>
            </a:r>
            <a:endParaRPr lang="de-DE" sz="2400" dirty="0"/>
          </a:p>
          <a:p>
            <a:pPr lvl="0"/>
            <a:r>
              <a:rPr lang="de-DE" dirty="0"/>
              <a:t>geringfügige Mängel in der Kassenführung eines Imbissbetriebs </a:t>
            </a:r>
            <a:r>
              <a:rPr lang="de-DE" dirty="0" err="1" smtClean="0"/>
              <a:t>rechtfer-tigen</a:t>
            </a:r>
            <a:r>
              <a:rPr lang="de-DE" dirty="0" smtClean="0"/>
              <a:t> </a:t>
            </a:r>
            <a:r>
              <a:rPr lang="de-DE" dirty="0"/>
              <a:t>keine Hinzuschätzungen, die über diese Mängel hinausgehen</a:t>
            </a:r>
            <a:endParaRPr lang="de-DE" sz="2400" dirty="0"/>
          </a:p>
          <a:p>
            <a:pPr lvl="0"/>
            <a:r>
              <a:rPr lang="de-DE" dirty="0"/>
              <a:t>Aufzeichnungen sind im Rahmen der Gesamtschau nicht insgesamt zu verwerfen</a:t>
            </a:r>
            <a:endParaRPr lang="de-DE" sz="2400" dirty="0"/>
          </a:p>
          <a:p>
            <a:pPr lvl="1"/>
            <a:r>
              <a:rPr lang="de-DE" dirty="0"/>
              <a:t>7 Geschäftsvorfälle in drei Jahren bei ca. 25.000-30.000 Geschäftsvorfällen pro Jahr</a:t>
            </a:r>
            <a:endParaRPr lang="de-DE" sz="2000" dirty="0"/>
          </a:p>
          <a:p>
            <a:pPr lvl="1"/>
            <a:r>
              <a:rPr lang="de-DE" dirty="0"/>
              <a:t>weniger als 100 € in drei Jahren bei jährlichen Umsätzen von ca. 130.000 € pro Jahr</a:t>
            </a:r>
            <a:endParaRPr lang="de-DE" sz="2000" dirty="0"/>
          </a:p>
          <a:p>
            <a:pPr lvl="0"/>
            <a:r>
              <a:rPr lang="de-DE" dirty="0"/>
              <a:t>in einem solchen Fall sind hohe Anforderungen an eine </a:t>
            </a:r>
            <a:r>
              <a:rPr lang="de-DE" dirty="0" smtClean="0"/>
              <a:t>Ausbeute-kalkulation </a:t>
            </a:r>
            <a:r>
              <a:rPr lang="de-DE" dirty="0"/>
              <a:t>zu stellen</a:t>
            </a:r>
            <a:endParaRPr lang="de-DE" sz="2400" dirty="0"/>
          </a:p>
          <a:p>
            <a:pPr lvl="1" eaLnBrk="1" hangingPunct="1">
              <a:defRPr/>
            </a:pPr>
            <a:endParaRPr lang="de-DE" dirty="0"/>
          </a:p>
          <a:p>
            <a:pPr marL="0" indent="0">
              <a:buNone/>
              <a:defRPr/>
            </a:pPr>
            <a:endParaRPr lang="de-DE" dirty="0" smtClean="0">
              <a:solidFill>
                <a:srgbClr val="000000"/>
              </a:solidFill>
            </a:endParaRPr>
          </a:p>
        </p:txBody>
      </p:sp>
      <p:sp>
        <p:nvSpPr>
          <p:cNvPr id="16388" name="Fußzeilenplatzhalter 3"/>
          <p:cNvSpPr>
            <a:spLocks noGrp="1"/>
          </p:cNvSpPr>
          <p:nvPr>
            <p:ph type="ftr" sz="quarter" idx="10"/>
          </p:nvPr>
        </p:nvSpPr>
        <p:spPr>
          <a:xfrm>
            <a:off x="838200" y="6356350"/>
            <a:ext cx="5191664" cy="365125"/>
          </a:xfrm>
        </p:spPr>
        <p:txBody>
          <a:bodyPr/>
          <a:lstStyle/>
          <a:p>
            <a:pPr>
              <a:defRPr/>
            </a:pPr>
            <a:r>
              <a:rPr lang="de-DE" dirty="0" smtClean="0"/>
              <a:t>Dr. Jan-Hendrik Kister - Entwicklungen zur Kassenführung - Münster, 26.4.2022</a:t>
            </a:r>
            <a:endParaRPr lang="de-DE" dirty="0"/>
          </a:p>
        </p:txBody>
      </p:sp>
      <p:sp>
        <p:nvSpPr>
          <p:cNvPr id="2" name="Foliennummernplatzhalter 1"/>
          <p:cNvSpPr>
            <a:spLocks noGrp="1"/>
          </p:cNvSpPr>
          <p:nvPr>
            <p:ph type="sldNum" sz="quarter" idx="12"/>
          </p:nvPr>
        </p:nvSpPr>
        <p:spPr/>
        <p:txBody>
          <a:bodyPr/>
          <a:lstStyle/>
          <a:p>
            <a:fld id="{A5CA63F6-ACB8-4BC0-AE98-BB946D5EC5B2}" type="slidenum">
              <a:rPr lang="de-DE" smtClean="0"/>
              <a:t>15</a:t>
            </a:fld>
            <a:endParaRPr lang="de-DE"/>
          </a:p>
        </p:txBody>
      </p:sp>
    </p:spTree>
    <p:extLst>
      <p:ext uri="{BB962C8B-B14F-4D97-AF65-F5344CB8AC3E}">
        <p14:creationId xmlns:p14="http://schemas.microsoft.com/office/powerpoint/2010/main" val="46425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de-DE" b="1" dirty="0"/>
              <a:t>FG Münster, Urteil vom 29.4.2021 </a:t>
            </a:r>
            <a:r>
              <a:rPr lang="de-DE" b="1" dirty="0" smtClean="0"/>
              <a:t>1 </a:t>
            </a:r>
            <a:r>
              <a:rPr lang="de-DE" b="1" dirty="0"/>
              <a:t>K 2214/17 E,G,U,F, EFG 2021, 1260</a:t>
            </a:r>
            <a:endParaRPr lang="de-DE" dirty="0"/>
          </a:p>
        </p:txBody>
      </p:sp>
      <p:sp>
        <p:nvSpPr>
          <p:cNvPr id="16387" name="Rectangle 3"/>
          <p:cNvSpPr>
            <a:spLocks noGrp="1" noChangeArrowheads="1"/>
          </p:cNvSpPr>
          <p:nvPr>
            <p:ph idx="1"/>
          </p:nvPr>
        </p:nvSpPr>
        <p:spPr/>
        <p:txBody>
          <a:bodyPr>
            <a:normAutofit fontScale="77500" lnSpcReduction="20000"/>
          </a:bodyPr>
          <a:lstStyle/>
          <a:p>
            <a:pPr lvl="0"/>
            <a:r>
              <a:rPr lang="de-DE" dirty="0" err="1"/>
              <a:t>Irish</a:t>
            </a:r>
            <a:r>
              <a:rPr lang="de-DE" dirty="0"/>
              <a:t> Pub mit Getränke- und Speisenangebot, § 4 Abs. 1 EStG</a:t>
            </a:r>
          </a:p>
          <a:p>
            <a:pPr lvl="0"/>
            <a:r>
              <a:rPr lang="de-DE" dirty="0"/>
              <a:t>elektronische Registrierkasse: Z-Bons, Bedienungsanleitung, Programmierunterlagen etc. liegen vor</a:t>
            </a:r>
          </a:p>
          <a:p>
            <a:pPr lvl="0"/>
            <a:r>
              <a:rPr lang="de-DE" dirty="0"/>
              <a:t>Einnahmen werden täglich in ein Excel-Dokument eingetragen, das den jeweiligen Kassenbestand selbstrechnend auswies</a:t>
            </a:r>
          </a:p>
          <a:p>
            <a:pPr lvl="0"/>
            <a:r>
              <a:rPr lang="de-DE" dirty="0"/>
              <a:t>Außentheke bei Veranstaltungen: offene </a:t>
            </a:r>
            <a:r>
              <a:rPr lang="de-DE" dirty="0" smtClean="0"/>
              <a:t>Ladenkasse, deren </a:t>
            </a:r>
            <a:r>
              <a:rPr lang="de-DE" dirty="0"/>
              <a:t>Ergebnisse </a:t>
            </a:r>
            <a:r>
              <a:rPr lang="de-DE" dirty="0" smtClean="0"/>
              <a:t>ebenfalls </a:t>
            </a:r>
            <a:r>
              <a:rPr lang="de-DE" dirty="0"/>
              <a:t>in Excel-Tabelle </a:t>
            </a:r>
            <a:r>
              <a:rPr lang="de-DE" dirty="0" smtClean="0"/>
              <a:t>eingetragen werden</a:t>
            </a:r>
            <a:endParaRPr lang="de-DE" dirty="0"/>
          </a:p>
          <a:p>
            <a:pPr lvl="0"/>
            <a:r>
              <a:rPr lang="de-DE" dirty="0"/>
              <a:t>geordnete Belegablage hinsichtlich der elektronischen Registrierkasse reicht aus; diese Daten sind nicht jederzeit änderbar; überobligatorisches Führen einer Excel-Tabelle ist nicht schädlich</a:t>
            </a:r>
          </a:p>
          <a:p>
            <a:pPr lvl="0"/>
            <a:r>
              <a:rPr lang="de-DE" dirty="0"/>
              <a:t>hinsichtlich der offenen Ladenkasse jedoch nicht ordnungsgemäß, da keine täglichen Kassenberichte erstellt</a:t>
            </a:r>
          </a:p>
          <a:p>
            <a:pPr lvl="0"/>
            <a:r>
              <a:rPr lang="de-DE" dirty="0" smtClean="0"/>
              <a:t>„kassenscharfe“ </a:t>
            </a:r>
            <a:r>
              <a:rPr lang="de-DE" dirty="0"/>
              <a:t>Betrachtungsweise (BFH-Beschluss vom 26.2.2018 X B 53/17, BFH/NV 2018, 82): nur bzgl. der offenen Ladenkasse Hinzuschätzungen</a:t>
            </a:r>
          </a:p>
          <a:p>
            <a:pPr lvl="1" eaLnBrk="1" hangingPunct="1">
              <a:defRPr/>
            </a:pPr>
            <a:endParaRPr lang="de-DE" dirty="0"/>
          </a:p>
          <a:p>
            <a:pPr marL="0" indent="0">
              <a:buNone/>
              <a:defRPr/>
            </a:pPr>
            <a:endParaRPr lang="de-DE" dirty="0" smtClean="0">
              <a:solidFill>
                <a:srgbClr val="000000"/>
              </a:solidFill>
            </a:endParaRPr>
          </a:p>
        </p:txBody>
      </p:sp>
      <p:sp>
        <p:nvSpPr>
          <p:cNvPr id="16388" name="Fußzeilenplatzhalter 3"/>
          <p:cNvSpPr>
            <a:spLocks noGrp="1"/>
          </p:cNvSpPr>
          <p:nvPr>
            <p:ph type="ftr" sz="quarter" idx="10"/>
          </p:nvPr>
        </p:nvSpPr>
        <p:spPr>
          <a:xfrm>
            <a:off x="838199" y="6356350"/>
            <a:ext cx="5329688" cy="365125"/>
          </a:xfrm>
        </p:spPr>
        <p:txBody>
          <a:bodyPr/>
          <a:lstStyle/>
          <a:p>
            <a:pPr>
              <a:defRPr/>
            </a:pPr>
            <a:r>
              <a:rPr lang="de-DE" dirty="0" smtClean="0"/>
              <a:t>Dr. Jan-Hendrik Kister - Entwicklungen zur Kassenführung - Münster, 26.4.2022</a:t>
            </a:r>
            <a:endParaRPr lang="de-DE" dirty="0"/>
          </a:p>
        </p:txBody>
      </p:sp>
      <p:sp>
        <p:nvSpPr>
          <p:cNvPr id="2" name="Foliennummernplatzhalter 1"/>
          <p:cNvSpPr>
            <a:spLocks noGrp="1"/>
          </p:cNvSpPr>
          <p:nvPr>
            <p:ph type="sldNum" sz="quarter" idx="12"/>
          </p:nvPr>
        </p:nvSpPr>
        <p:spPr/>
        <p:txBody>
          <a:bodyPr/>
          <a:lstStyle/>
          <a:p>
            <a:fld id="{A5CA63F6-ACB8-4BC0-AE98-BB946D5EC5B2}" type="slidenum">
              <a:rPr lang="de-DE" smtClean="0"/>
              <a:t>16</a:t>
            </a:fld>
            <a:endParaRPr lang="de-DE"/>
          </a:p>
        </p:txBody>
      </p:sp>
    </p:spTree>
    <p:extLst>
      <p:ext uri="{BB962C8B-B14F-4D97-AF65-F5344CB8AC3E}">
        <p14:creationId xmlns:p14="http://schemas.microsoft.com/office/powerpoint/2010/main" val="420111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de-DE" altLang="de-DE" b="1" dirty="0" smtClean="0"/>
              <a:t>BFH-Urteil vom 16.9.2021 IV R 34/18, </a:t>
            </a:r>
            <a:br>
              <a:rPr lang="de-DE" altLang="de-DE" b="1" dirty="0" smtClean="0"/>
            </a:br>
            <a:r>
              <a:rPr lang="de-DE" altLang="de-DE" b="1" dirty="0" err="1" smtClean="0"/>
              <a:t>BStBl</a:t>
            </a:r>
            <a:r>
              <a:rPr lang="de-DE" altLang="de-DE" b="1" dirty="0" smtClean="0"/>
              <a:t> II 2022, 101</a:t>
            </a:r>
          </a:p>
        </p:txBody>
      </p:sp>
      <p:sp>
        <p:nvSpPr>
          <p:cNvPr id="16387" name="Rectangle 3"/>
          <p:cNvSpPr>
            <a:spLocks noGrp="1" noChangeArrowheads="1"/>
          </p:cNvSpPr>
          <p:nvPr>
            <p:ph idx="1"/>
          </p:nvPr>
        </p:nvSpPr>
        <p:spPr>
          <a:xfrm>
            <a:off x="376646" y="1847850"/>
            <a:ext cx="11083834" cy="4351338"/>
          </a:xfrm>
        </p:spPr>
        <p:txBody>
          <a:bodyPr>
            <a:normAutofit/>
          </a:bodyPr>
          <a:lstStyle/>
          <a:p>
            <a:pPr lvl="1">
              <a:defRPr/>
            </a:pPr>
            <a:r>
              <a:rPr lang="de-DE" dirty="0" smtClean="0"/>
              <a:t>Gastronomiebetrieb mit hohem Bargeldanteil; Höhe der Einnahmen unstreitig</a:t>
            </a:r>
          </a:p>
          <a:p>
            <a:pPr lvl="1">
              <a:defRPr/>
            </a:pPr>
            <a:r>
              <a:rPr lang="de-DE" dirty="0" smtClean="0"/>
              <a:t>Klägerin macht für Streitjahr 2015 strukturelles Vollzugsdefizit bei der Erfassung von Bareinnahmen bei bargeldintensiven Betrieben geltend (Verstoß gegen Art. 3 Abs. 1 GG)</a:t>
            </a:r>
          </a:p>
          <a:p>
            <a:pPr lvl="1">
              <a:defRPr/>
            </a:pPr>
            <a:r>
              <a:rPr lang="de-DE" dirty="0" smtClean="0"/>
              <a:t>Möglichkeiten zur Manipulation von Kassenaufzeichnungen stellen ein </a:t>
            </a:r>
            <a:r>
              <a:rPr lang="de-DE" dirty="0" err="1" smtClean="0"/>
              <a:t>ernstzu</a:t>
            </a:r>
            <a:r>
              <a:rPr lang="de-DE" dirty="0" smtClean="0"/>
              <a:t>-nehmendes Problem für den gleichmäßigen Steuervollzug dar</a:t>
            </a:r>
          </a:p>
          <a:p>
            <a:pPr lvl="1">
              <a:defRPr/>
            </a:pPr>
            <a:r>
              <a:rPr lang="de-DE" dirty="0" smtClean="0"/>
              <a:t>Hinweis auf bereits im Streitjahr bestehende umfangreiche Erklärungs-, Anzeige-, Aufzeichnungs- und Aufbewahrungspflichten</a:t>
            </a:r>
          </a:p>
          <a:p>
            <a:pPr lvl="1">
              <a:defRPr/>
            </a:pPr>
            <a:r>
              <a:rPr lang="de-DE" dirty="0" smtClean="0"/>
              <a:t>Selbst bei offener Ladenkasse erhöhtes Entdeckungsrisiko:</a:t>
            </a:r>
          </a:p>
          <a:p>
            <a:pPr lvl="2">
              <a:defRPr/>
            </a:pPr>
            <a:r>
              <a:rPr lang="de-DE" dirty="0" smtClean="0"/>
              <a:t>Außenprüfung ohne weitere Voraussetzungen zulässig</a:t>
            </a:r>
          </a:p>
          <a:p>
            <a:pPr lvl="2">
              <a:defRPr/>
            </a:pPr>
            <a:r>
              <a:rPr lang="de-DE" dirty="0" smtClean="0"/>
              <a:t>Aufdeckung von Manipulationen z.B. durch Chi-Quadrat-Tests</a:t>
            </a:r>
          </a:p>
          <a:p>
            <a:pPr lvl="2">
              <a:defRPr/>
            </a:pPr>
            <a:r>
              <a:rPr lang="de-DE" dirty="0" smtClean="0"/>
              <a:t>Auswertung von Kontrollmaterial möglich</a:t>
            </a:r>
          </a:p>
          <a:p>
            <a:pPr lvl="2">
              <a:defRPr/>
            </a:pPr>
            <a:endParaRPr lang="de-DE" dirty="0" smtClean="0"/>
          </a:p>
          <a:p>
            <a:pPr lvl="2">
              <a:defRPr/>
            </a:pPr>
            <a:endParaRPr lang="de-DE" dirty="0" smtClean="0"/>
          </a:p>
          <a:p>
            <a:pPr lvl="1">
              <a:defRPr/>
            </a:pPr>
            <a:endParaRPr lang="de-DE" dirty="0" smtClean="0"/>
          </a:p>
          <a:p>
            <a:pPr lvl="1" eaLnBrk="1" hangingPunct="1">
              <a:defRPr/>
            </a:pPr>
            <a:endParaRPr lang="de-DE" dirty="0"/>
          </a:p>
          <a:p>
            <a:pPr marL="0" indent="0">
              <a:buNone/>
              <a:defRPr/>
            </a:pPr>
            <a:endParaRPr lang="de-DE" dirty="0" smtClean="0">
              <a:solidFill>
                <a:srgbClr val="000000"/>
              </a:solidFill>
            </a:endParaRPr>
          </a:p>
        </p:txBody>
      </p:sp>
      <p:sp>
        <p:nvSpPr>
          <p:cNvPr id="16388" name="Fußzeilenplatzhalter 3"/>
          <p:cNvSpPr>
            <a:spLocks noGrp="1"/>
          </p:cNvSpPr>
          <p:nvPr>
            <p:ph type="ftr" sz="quarter" idx="10"/>
          </p:nvPr>
        </p:nvSpPr>
        <p:spPr>
          <a:xfrm>
            <a:off x="838200" y="6356350"/>
            <a:ext cx="5355566" cy="365125"/>
          </a:xfrm>
        </p:spPr>
        <p:txBody>
          <a:bodyPr/>
          <a:lstStyle/>
          <a:p>
            <a:pPr>
              <a:defRPr/>
            </a:pPr>
            <a:r>
              <a:rPr lang="de-DE" dirty="0" smtClean="0"/>
              <a:t>Dr. Jan-Hendrik Kister - Entwicklungen zur Kassenführung - Münster, 26.4.2022</a:t>
            </a:r>
            <a:endParaRPr lang="de-DE" dirty="0"/>
          </a:p>
        </p:txBody>
      </p:sp>
      <p:sp>
        <p:nvSpPr>
          <p:cNvPr id="2" name="Foliennummernplatzhalter 1"/>
          <p:cNvSpPr>
            <a:spLocks noGrp="1"/>
          </p:cNvSpPr>
          <p:nvPr>
            <p:ph type="sldNum" sz="quarter" idx="12"/>
          </p:nvPr>
        </p:nvSpPr>
        <p:spPr/>
        <p:txBody>
          <a:bodyPr/>
          <a:lstStyle/>
          <a:p>
            <a:fld id="{A5CA63F6-ACB8-4BC0-AE98-BB946D5EC5B2}" type="slidenum">
              <a:rPr lang="de-DE" smtClean="0"/>
              <a:t>17</a:t>
            </a:fld>
            <a:endParaRPr lang="de-DE"/>
          </a:p>
        </p:txBody>
      </p:sp>
    </p:spTree>
    <p:extLst>
      <p:ext uri="{BB962C8B-B14F-4D97-AF65-F5344CB8AC3E}">
        <p14:creationId xmlns:p14="http://schemas.microsoft.com/office/powerpoint/2010/main" val="100383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 calcmode="lin" valueType="num">
                                      <p:cBhvr additive="base">
                                        <p:cTn id="49" dur="5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38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de-DE" altLang="de-DE" b="1" dirty="0" smtClean="0"/>
              <a:t>BFH-Urteil vom 16.9.2021 IV R 34/18, </a:t>
            </a:r>
            <a:br>
              <a:rPr lang="de-DE" altLang="de-DE" b="1" dirty="0" smtClean="0"/>
            </a:br>
            <a:r>
              <a:rPr lang="de-DE" altLang="de-DE" b="1" dirty="0" err="1" smtClean="0"/>
              <a:t>BStBl</a:t>
            </a:r>
            <a:r>
              <a:rPr lang="de-DE" altLang="de-DE" b="1" dirty="0" smtClean="0"/>
              <a:t> II 2022, 101</a:t>
            </a:r>
          </a:p>
        </p:txBody>
      </p:sp>
      <p:sp>
        <p:nvSpPr>
          <p:cNvPr id="16387" name="Rectangle 3"/>
          <p:cNvSpPr>
            <a:spLocks noGrp="1" noChangeArrowheads="1"/>
          </p:cNvSpPr>
          <p:nvPr>
            <p:ph idx="1"/>
          </p:nvPr>
        </p:nvSpPr>
        <p:spPr>
          <a:xfrm>
            <a:off x="376646" y="1847850"/>
            <a:ext cx="11083834" cy="4351338"/>
          </a:xfrm>
        </p:spPr>
        <p:txBody>
          <a:bodyPr>
            <a:normAutofit/>
          </a:bodyPr>
          <a:lstStyle/>
          <a:p>
            <a:pPr lvl="2">
              <a:defRPr/>
            </a:pPr>
            <a:r>
              <a:rPr lang="de-DE" dirty="0" smtClean="0"/>
              <a:t>BFH-Beschluss vom 12.7.2017 (X B 16/17, BFH/NV 2017, 1204) hat Lücken bei § 4-Abs.3-Rechnern erst später aufgedeckt</a:t>
            </a:r>
          </a:p>
          <a:p>
            <a:pPr lvl="2">
              <a:defRPr/>
            </a:pPr>
            <a:r>
              <a:rPr lang="de-DE" dirty="0" smtClean="0"/>
              <a:t>Neuregelungen zur Kassen-Nachschau (§ 146b AO) zwar erst später in Kraft getreten, Prüfung kann aber Rückschlüsse auf nicht verjährte Zeiträume zulassen</a:t>
            </a:r>
          </a:p>
          <a:p>
            <a:pPr lvl="1">
              <a:defRPr/>
            </a:pPr>
            <a:r>
              <a:rPr lang="de-DE" dirty="0" smtClean="0"/>
              <a:t>Gesetzgeber ist aber verpflichtet, tatsächliche Vollzugsprobleme bei der Besteuerung von bargeldintensiven Betrieben mit offenen Ladenkassen sorgsam zu beobachten</a:t>
            </a:r>
          </a:p>
          <a:p>
            <a:pPr lvl="2">
              <a:defRPr/>
            </a:pPr>
            <a:endParaRPr lang="de-DE" dirty="0" smtClean="0"/>
          </a:p>
          <a:p>
            <a:pPr lvl="2">
              <a:defRPr/>
            </a:pPr>
            <a:endParaRPr lang="de-DE" dirty="0" smtClean="0"/>
          </a:p>
          <a:p>
            <a:pPr lvl="2">
              <a:defRPr/>
            </a:pPr>
            <a:endParaRPr lang="de-DE" dirty="0" smtClean="0"/>
          </a:p>
          <a:p>
            <a:pPr lvl="2">
              <a:defRPr/>
            </a:pPr>
            <a:endParaRPr lang="de-DE" dirty="0" smtClean="0"/>
          </a:p>
          <a:p>
            <a:pPr lvl="1">
              <a:defRPr/>
            </a:pPr>
            <a:endParaRPr lang="de-DE" dirty="0" smtClean="0"/>
          </a:p>
          <a:p>
            <a:pPr lvl="1" eaLnBrk="1" hangingPunct="1">
              <a:defRPr/>
            </a:pPr>
            <a:endParaRPr lang="de-DE" dirty="0"/>
          </a:p>
          <a:p>
            <a:pPr marL="0" indent="0">
              <a:buNone/>
              <a:defRPr/>
            </a:pPr>
            <a:endParaRPr lang="de-DE" dirty="0" smtClean="0">
              <a:solidFill>
                <a:srgbClr val="000000"/>
              </a:solidFill>
            </a:endParaRPr>
          </a:p>
        </p:txBody>
      </p:sp>
      <p:sp>
        <p:nvSpPr>
          <p:cNvPr id="16388" name="Fußzeilenplatzhalter 3"/>
          <p:cNvSpPr>
            <a:spLocks noGrp="1"/>
          </p:cNvSpPr>
          <p:nvPr>
            <p:ph type="ftr" sz="quarter" idx="10"/>
          </p:nvPr>
        </p:nvSpPr>
        <p:spPr>
          <a:xfrm>
            <a:off x="838200" y="6356350"/>
            <a:ext cx="5191664" cy="365125"/>
          </a:xfrm>
        </p:spPr>
        <p:txBody>
          <a:bodyPr/>
          <a:lstStyle/>
          <a:p>
            <a:pPr>
              <a:defRPr/>
            </a:pPr>
            <a:r>
              <a:rPr lang="de-DE" dirty="0" smtClean="0"/>
              <a:t>Dr. Jan-Hendrik Kister - Entwicklungen zur Kassenführung - Münster, 26.4.2022</a:t>
            </a:r>
            <a:endParaRPr lang="de-DE" dirty="0"/>
          </a:p>
        </p:txBody>
      </p:sp>
      <p:sp>
        <p:nvSpPr>
          <p:cNvPr id="2" name="Foliennummernplatzhalter 1"/>
          <p:cNvSpPr>
            <a:spLocks noGrp="1"/>
          </p:cNvSpPr>
          <p:nvPr>
            <p:ph type="sldNum" sz="quarter" idx="12"/>
          </p:nvPr>
        </p:nvSpPr>
        <p:spPr/>
        <p:txBody>
          <a:bodyPr/>
          <a:lstStyle/>
          <a:p>
            <a:fld id="{A5CA63F6-ACB8-4BC0-AE98-BB946D5EC5B2}" type="slidenum">
              <a:rPr lang="de-DE" smtClean="0"/>
              <a:t>18</a:t>
            </a:fld>
            <a:endParaRPr lang="de-DE"/>
          </a:p>
        </p:txBody>
      </p:sp>
    </p:spTree>
    <p:extLst>
      <p:ext uri="{BB962C8B-B14F-4D97-AF65-F5344CB8AC3E}">
        <p14:creationId xmlns:p14="http://schemas.microsoft.com/office/powerpoint/2010/main" val="330708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7200" b="1" dirty="0" smtClean="0"/>
              <a:t>Vielen Dank für Ihre Aufmerksamkeit!</a:t>
            </a:r>
            <a:endParaRPr lang="de-DE" sz="7200" b="1" dirty="0"/>
          </a:p>
        </p:txBody>
      </p:sp>
      <p:sp>
        <p:nvSpPr>
          <p:cNvPr id="16387" name="Rectangle 3"/>
          <p:cNvSpPr>
            <a:spLocks noGrp="1" noChangeArrowheads="1"/>
          </p:cNvSpPr>
          <p:nvPr>
            <p:ph type="subTitle" idx="1"/>
          </p:nvPr>
        </p:nvSpPr>
        <p:spPr/>
        <p:txBody>
          <a:bodyPr>
            <a:normAutofit/>
          </a:bodyPr>
          <a:lstStyle/>
          <a:p>
            <a:pPr lvl="2">
              <a:defRPr/>
            </a:pPr>
            <a:endParaRPr lang="de-DE" dirty="0" smtClean="0"/>
          </a:p>
          <a:p>
            <a:pPr lvl="2">
              <a:defRPr/>
            </a:pPr>
            <a:endParaRPr lang="de-DE" dirty="0" smtClean="0"/>
          </a:p>
          <a:p>
            <a:pPr lvl="2">
              <a:defRPr/>
            </a:pPr>
            <a:endParaRPr lang="de-DE" dirty="0" smtClean="0"/>
          </a:p>
          <a:p>
            <a:pPr lvl="2">
              <a:defRPr/>
            </a:pPr>
            <a:endParaRPr lang="de-DE" dirty="0" smtClean="0"/>
          </a:p>
          <a:p>
            <a:pPr marL="457200" lvl="1" indent="0">
              <a:buNone/>
              <a:defRPr/>
            </a:pPr>
            <a:endParaRPr lang="de-DE" dirty="0" smtClean="0"/>
          </a:p>
          <a:p>
            <a:pPr lvl="1" eaLnBrk="1" hangingPunct="1">
              <a:defRPr/>
            </a:pPr>
            <a:endParaRPr lang="de-DE" dirty="0"/>
          </a:p>
          <a:p>
            <a:pPr marL="0" indent="0">
              <a:buNone/>
              <a:defRPr/>
            </a:pPr>
            <a:endParaRPr lang="de-DE" dirty="0" smtClean="0">
              <a:solidFill>
                <a:srgbClr val="000000"/>
              </a:solidFill>
            </a:endParaRPr>
          </a:p>
        </p:txBody>
      </p:sp>
    </p:spTree>
    <p:extLst>
      <p:ext uri="{BB962C8B-B14F-4D97-AF65-F5344CB8AC3E}">
        <p14:creationId xmlns:p14="http://schemas.microsoft.com/office/powerpoint/2010/main" val="2781835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de-DE" altLang="de-DE" b="1" dirty="0" smtClean="0"/>
              <a:t>Einführung</a:t>
            </a:r>
          </a:p>
        </p:txBody>
      </p:sp>
      <p:sp>
        <p:nvSpPr>
          <p:cNvPr id="16387" name="Rectangle 3"/>
          <p:cNvSpPr>
            <a:spLocks noGrp="1" noChangeArrowheads="1"/>
          </p:cNvSpPr>
          <p:nvPr>
            <p:ph idx="1"/>
          </p:nvPr>
        </p:nvSpPr>
        <p:spPr/>
        <p:txBody>
          <a:bodyPr>
            <a:normAutofit/>
          </a:bodyPr>
          <a:lstStyle/>
          <a:p>
            <a:pPr>
              <a:defRPr/>
            </a:pPr>
            <a:r>
              <a:rPr lang="de-DE" dirty="0" smtClean="0"/>
              <a:t>Zweigeteilter Vortrag</a:t>
            </a:r>
          </a:p>
          <a:p>
            <a:pPr lvl="1">
              <a:defRPr/>
            </a:pPr>
            <a:r>
              <a:rPr lang="de-DE" sz="1680" dirty="0" smtClean="0"/>
              <a:t>Teil I: Rechtsprechung zur Kassenführung</a:t>
            </a:r>
          </a:p>
          <a:p>
            <a:pPr lvl="1">
              <a:defRPr/>
            </a:pPr>
            <a:r>
              <a:rPr lang="de-DE" sz="1680" dirty="0" smtClean="0"/>
              <a:t>Teil II: Gesetzliche Neuregelungen und Verwaltungssicht</a:t>
            </a:r>
          </a:p>
          <a:p>
            <a:pPr>
              <a:defRPr/>
            </a:pPr>
            <a:endParaRPr lang="de-DE" sz="2080" dirty="0" smtClean="0"/>
          </a:p>
          <a:p>
            <a:pPr>
              <a:defRPr/>
            </a:pPr>
            <a:r>
              <a:rPr lang="de-DE" dirty="0" smtClean="0"/>
              <a:t>Bedeutung des Bargeschäfts in vielen Branchen noch sehr hoch</a:t>
            </a:r>
          </a:p>
          <a:p>
            <a:pPr lvl="1">
              <a:defRPr/>
            </a:pPr>
            <a:r>
              <a:rPr lang="de-DE" dirty="0" smtClean="0"/>
              <a:t>insbesondere Gastronomie, Dienstleistungen wie Friseur oder Kosmetik</a:t>
            </a:r>
          </a:p>
          <a:p>
            <a:pPr>
              <a:defRPr/>
            </a:pPr>
            <a:r>
              <a:rPr lang="de-DE" dirty="0" smtClean="0"/>
              <a:t>Spannungsfeld</a:t>
            </a:r>
          </a:p>
          <a:p>
            <a:pPr lvl="1">
              <a:defRPr/>
            </a:pPr>
            <a:r>
              <a:rPr lang="de-DE" sz="1680" dirty="0"/>
              <a:t>e</a:t>
            </a:r>
            <a:r>
              <a:rPr lang="de-DE" sz="1680" dirty="0" smtClean="0"/>
              <a:t>inerseits große Manipulations- bzw. Kürzungsmöglichkeiten bei Bargeschäften</a:t>
            </a:r>
          </a:p>
          <a:p>
            <a:pPr lvl="1">
              <a:defRPr/>
            </a:pPr>
            <a:r>
              <a:rPr lang="de-DE" sz="1680" dirty="0"/>
              <a:t>a</a:t>
            </a:r>
            <a:r>
              <a:rPr lang="de-DE" sz="1680" dirty="0" smtClean="0"/>
              <a:t>ndererseits darf nicht jeder kleinste Fehler zur Verwerfung der gesamten Kassenführung führen (kein „Generalverdacht“ für sämtliche Unternehmer mit Bareinnahmen)</a:t>
            </a:r>
          </a:p>
          <a:p>
            <a:pPr lvl="1">
              <a:defRPr/>
            </a:pPr>
            <a:r>
              <a:rPr lang="de-DE" sz="1680" dirty="0" smtClean="0"/>
              <a:t>Rechtsprechung muss Spannungsfeld </a:t>
            </a:r>
            <a:r>
              <a:rPr lang="de-DE" sz="1680" dirty="0" smtClean="0"/>
              <a:t>lösen</a:t>
            </a:r>
            <a:endParaRPr lang="de-DE" dirty="0"/>
          </a:p>
          <a:p>
            <a:pPr marL="0" indent="0">
              <a:buNone/>
              <a:defRPr/>
            </a:pPr>
            <a:endParaRPr lang="de-DE" dirty="0" smtClean="0">
              <a:solidFill>
                <a:srgbClr val="000000"/>
              </a:solidFill>
            </a:endParaRPr>
          </a:p>
        </p:txBody>
      </p:sp>
      <p:sp>
        <p:nvSpPr>
          <p:cNvPr id="16388" name="Fußzeilenplatzhalter 3"/>
          <p:cNvSpPr>
            <a:spLocks noGrp="1"/>
          </p:cNvSpPr>
          <p:nvPr>
            <p:ph type="ftr" sz="quarter" idx="10"/>
          </p:nvPr>
        </p:nvSpPr>
        <p:spPr>
          <a:xfrm>
            <a:off x="838200" y="6356350"/>
            <a:ext cx="10709366" cy="365125"/>
          </a:xfrm>
        </p:spPr>
        <p:txBody>
          <a:bodyPr/>
          <a:lstStyle/>
          <a:p>
            <a:pPr>
              <a:defRPr/>
            </a:pPr>
            <a:r>
              <a:rPr lang="de-DE" dirty="0" smtClean="0"/>
              <a:t>Dr. Jan-Hendrik Kister - Entwicklungen zur Kassenführung - Münster, 26.4.2022</a:t>
            </a:r>
            <a:endParaRPr lang="de-DE" dirty="0"/>
          </a:p>
        </p:txBody>
      </p:sp>
      <p:sp>
        <p:nvSpPr>
          <p:cNvPr id="2" name="Foliennummernplatzhalter 1"/>
          <p:cNvSpPr>
            <a:spLocks noGrp="1"/>
          </p:cNvSpPr>
          <p:nvPr>
            <p:ph type="sldNum" sz="quarter" idx="12"/>
          </p:nvPr>
        </p:nvSpPr>
        <p:spPr/>
        <p:txBody>
          <a:bodyPr/>
          <a:lstStyle/>
          <a:p>
            <a:fld id="{A5CA63F6-ACB8-4BC0-AE98-BB946D5EC5B2}" type="slidenum">
              <a:rPr lang="de-DE" smtClean="0"/>
              <a:t>2</a:t>
            </a:fld>
            <a:endParaRPr lang="de-DE"/>
          </a:p>
        </p:txBody>
      </p:sp>
    </p:spTree>
    <p:extLst>
      <p:ext uri="{BB962C8B-B14F-4D97-AF65-F5344CB8AC3E}">
        <p14:creationId xmlns:p14="http://schemas.microsoft.com/office/powerpoint/2010/main" val="408794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anim calcmode="lin" valueType="num">
                                      <p:cBhvr additive="base">
                                        <p:cTn id="11"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38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 calcmode="lin" valueType="num">
                                      <p:cBhvr additive="base">
                                        <p:cTn id="15"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6387">
                                            <p:txEl>
                                              <p:pRg st="4" end="4"/>
                                            </p:txEl>
                                          </p:spTgt>
                                        </p:tgtEl>
                                        <p:attrNameLst>
                                          <p:attrName>style.visibility</p:attrName>
                                        </p:attrNameLst>
                                      </p:cBhvr>
                                      <p:to>
                                        <p:strVal val="visible"/>
                                      </p:to>
                                    </p:set>
                                    <p:anim calcmode="lin" valueType="num">
                                      <p:cBhvr additive="base">
                                        <p:cTn id="2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6387">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6387">
                                            <p:txEl>
                                              <p:pRg st="5" end="5"/>
                                            </p:txEl>
                                          </p:spTgt>
                                        </p:tgtEl>
                                        <p:attrNameLst>
                                          <p:attrName>style.visibility</p:attrName>
                                        </p:attrNameLst>
                                      </p:cBhvr>
                                      <p:to>
                                        <p:strVal val="visible"/>
                                      </p:to>
                                    </p:set>
                                    <p:anim calcmode="lin" valueType="num">
                                      <p:cBhvr additive="base">
                                        <p:cTn id="25"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87">
                                            <p:txEl>
                                              <p:pRg st="6" end="6"/>
                                            </p:txEl>
                                          </p:spTgt>
                                        </p:tgtEl>
                                        <p:attrNameLst>
                                          <p:attrName>style.visibility</p:attrName>
                                        </p:attrNameLst>
                                      </p:cBhvr>
                                      <p:to>
                                        <p:strVal val="visible"/>
                                      </p:to>
                                    </p:set>
                                    <p:anim calcmode="lin" valueType="num">
                                      <p:cBhvr additive="base">
                                        <p:cTn id="31"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387">
                                            <p:txEl>
                                              <p:pRg st="7" end="7"/>
                                            </p:txEl>
                                          </p:spTgt>
                                        </p:tgtEl>
                                        <p:attrNameLst>
                                          <p:attrName>style.visibility</p:attrName>
                                        </p:attrNameLst>
                                      </p:cBhvr>
                                      <p:to>
                                        <p:strVal val="visible"/>
                                      </p:to>
                                    </p:set>
                                    <p:anim calcmode="lin" valueType="num">
                                      <p:cBhvr additive="base">
                                        <p:cTn id="37" dur="5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387">
                                            <p:txEl>
                                              <p:pRg st="8" end="8"/>
                                            </p:txEl>
                                          </p:spTgt>
                                        </p:tgtEl>
                                        <p:attrNameLst>
                                          <p:attrName>style.visibility</p:attrName>
                                        </p:attrNameLst>
                                      </p:cBhvr>
                                      <p:to>
                                        <p:strVal val="visible"/>
                                      </p:to>
                                    </p:set>
                                    <p:anim calcmode="lin" valueType="num">
                                      <p:cBhvr additive="base">
                                        <p:cTn id="43" dur="5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387">
                                            <p:txEl>
                                              <p:pRg st="9" end="9"/>
                                            </p:txEl>
                                          </p:spTgt>
                                        </p:tgtEl>
                                        <p:attrNameLst>
                                          <p:attrName>style.visibility</p:attrName>
                                        </p:attrNameLst>
                                      </p:cBhvr>
                                      <p:to>
                                        <p:strVal val="visible"/>
                                      </p:to>
                                    </p:set>
                                    <p:anim calcmode="lin" valueType="num">
                                      <p:cBhvr additive="base">
                                        <p:cTn id="49" dur="500" fill="hold"/>
                                        <p:tgtEl>
                                          <p:spTgt spid="16387">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38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53143" y="417377"/>
            <a:ext cx="10517776" cy="1325563"/>
          </a:xfrm>
        </p:spPr>
        <p:txBody>
          <a:bodyPr/>
          <a:lstStyle/>
          <a:p>
            <a:pPr eaLnBrk="1" hangingPunct="1"/>
            <a:r>
              <a:rPr lang="de-DE" altLang="de-DE" b="1" dirty="0" smtClean="0"/>
              <a:t>Rechtsgrundlagen</a:t>
            </a:r>
          </a:p>
        </p:txBody>
      </p:sp>
      <p:sp>
        <p:nvSpPr>
          <p:cNvPr id="16387" name="Rectangle 3"/>
          <p:cNvSpPr>
            <a:spLocks noGrp="1" noChangeArrowheads="1"/>
          </p:cNvSpPr>
          <p:nvPr>
            <p:ph idx="1"/>
          </p:nvPr>
        </p:nvSpPr>
        <p:spPr>
          <a:xfrm>
            <a:off x="838200" y="1825625"/>
            <a:ext cx="10515600" cy="4895850"/>
          </a:xfrm>
        </p:spPr>
        <p:txBody>
          <a:bodyPr>
            <a:normAutofit fontScale="77500" lnSpcReduction="20000"/>
          </a:bodyPr>
          <a:lstStyle/>
          <a:p>
            <a:pPr lvl="1">
              <a:defRPr/>
            </a:pPr>
            <a:endParaRPr lang="de-DE" dirty="0" smtClean="0"/>
          </a:p>
          <a:p>
            <a:pPr lvl="1">
              <a:spcBef>
                <a:spcPts val="600"/>
              </a:spcBef>
              <a:spcAft>
                <a:spcPts val="600"/>
              </a:spcAft>
              <a:defRPr/>
            </a:pPr>
            <a:r>
              <a:rPr lang="de-DE" dirty="0" smtClean="0"/>
              <a:t>Gesetz </a:t>
            </a:r>
            <a:r>
              <a:rPr lang="de-DE" dirty="0"/>
              <a:t>zum Schutz vor Manipulationen an digitalen Grundaufzeichnungen </a:t>
            </a:r>
            <a:r>
              <a:rPr lang="de-DE" dirty="0" smtClean="0"/>
              <a:t>vom 22.12.2016, BGBl</a:t>
            </a:r>
            <a:r>
              <a:rPr lang="de-DE" dirty="0"/>
              <a:t>. I 2016, </a:t>
            </a:r>
            <a:r>
              <a:rPr lang="de-DE" dirty="0" smtClean="0"/>
              <a:t>3152</a:t>
            </a:r>
            <a:endParaRPr lang="de-DE" dirty="0"/>
          </a:p>
          <a:p>
            <a:pPr lvl="1">
              <a:spcBef>
                <a:spcPts val="600"/>
              </a:spcBef>
              <a:spcAft>
                <a:spcPts val="600"/>
              </a:spcAft>
              <a:defRPr/>
            </a:pPr>
            <a:r>
              <a:rPr lang="de-DE" dirty="0" smtClean="0"/>
              <a:t>§ 146 Abs. 1 AO:</a:t>
            </a:r>
          </a:p>
          <a:p>
            <a:pPr marL="914400" lvl="2" indent="0">
              <a:spcBef>
                <a:spcPts val="600"/>
              </a:spcBef>
              <a:spcAft>
                <a:spcPts val="600"/>
              </a:spcAft>
              <a:buNone/>
              <a:defRPr/>
            </a:pPr>
            <a:r>
              <a:rPr lang="de-DE" sz="1600" dirty="0" smtClean="0"/>
              <a:t>„Die </a:t>
            </a:r>
            <a:r>
              <a:rPr lang="de-DE" sz="1600" dirty="0"/>
              <a:t>Buchungen und die sonst erforderlichen Aufzeichnungen sind einzeln, vollständig, richtig, zeitgerecht und geordnet </a:t>
            </a:r>
            <a:r>
              <a:rPr lang="de-DE" sz="1600" dirty="0" smtClean="0"/>
              <a:t>vorzunehmen. </a:t>
            </a:r>
            <a:r>
              <a:rPr lang="de-DE" sz="1600" dirty="0" err="1" smtClean="0"/>
              <a:t>Kassenein</a:t>
            </a:r>
            <a:r>
              <a:rPr lang="de-DE" sz="1600" dirty="0" smtClean="0"/>
              <a:t>-nahmen </a:t>
            </a:r>
            <a:r>
              <a:rPr lang="de-DE" sz="1600" dirty="0"/>
              <a:t>und Kassenausgaben sind täglich festzuhalten. </a:t>
            </a:r>
            <a:r>
              <a:rPr lang="de-DE" sz="1600" dirty="0" smtClean="0"/>
              <a:t>Die </a:t>
            </a:r>
            <a:r>
              <a:rPr lang="de-DE" sz="1600" dirty="0"/>
              <a:t>Pflicht zur Einzelaufzeichnung nach Satz 1 besteht aus Zumutbarkeitsgründen bei Verkauf von Waren an eine Vielzahl von nicht bekannten Personen gegen Barzahlung nicht. </a:t>
            </a:r>
            <a:r>
              <a:rPr lang="de-DE" sz="1600" dirty="0" smtClean="0"/>
              <a:t>Das </a:t>
            </a:r>
            <a:r>
              <a:rPr lang="de-DE" sz="1600" dirty="0"/>
              <a:t>gilt nicht, wenn der Steuerpflichtige ein elektronisches </a:t>
            </a:r>
            <a:r>
              <a:rPr lang="de-DE" sz="1600" dirty="0" smtClean="0"/>
              <a:t>Auf-</a:t>
            </a:r>
            <a:r>
              <a:rPr lang="de-DE" sz="1600" dirty="0" err="1" smtClean="0"/>
              <a:t>zeichnungssystem</a:t>
            </a:r>
            <a:r>
              <a:rPr lang="de-DE" sz="1600" dirty="0" smtClean="0"/>
              <a:t> </a:t>
            </a:r>
            <a:r>
              <a:rPr lang="de-DE" sz="1600" dirty="0"/>
              <a:t>im Sinne des § 146a verwendet</a:t>
            </a:r>
            <a:r>
              <a:rPr lang="de-DE" sz="1600" dirty="0" smtClean="0"/>
              <a:t>.“</a:t>
            </a:r>
          </a:p>
          <a:p>
            <a:pPr lvl="1">
              <a:spcBef>
                <a:spcPts val="600"/>
              </a:spcBef>
              <a:spcAft>
                <a:spcPts val="600"/>
              </a:spcAft>
              <a:defRPr/>
            </a:pPr>
            <a:r>
              <a:rPr lang="de-DE" dirty="0" smtClean="0"/>
              <a:t>§ </a:t>
            </a:r>
            <a:r>
              <a:rPr lang="de-DE" dirty="0"/>
              <a:t>146 Abs. 5</a:t>
            </a:r>
            <a:r>
              <a:rPr lang="de-DE" dirty="0" smtClean="0"/>
              <a:t> AO:</a:t>
            </a:r>
          </a:p>
          <a:p>
            <a:pPr marL="914400" lvl="2" indent="0">
              <a:spcBef>
                <a:spcPts val="600"/>
              </a:spcBef>
              <a:spcAft>
                <a:spcPts val="600"/>
              </a:spcAft>
              <a:buNone/>
              <a:defRPr/>
            </a:pPr>
            <a:r>
              <a:rPr lang="de-DE" sz="1600" dirty="0" smtClean="0"/>
              <a:t>„Die </a:t>
            </a:r>
            <a:r>
              <a:rPr lang="de-DE" sz="1600" dirty="0"/>
              <a:t>Bücher und die sonst erforderlichen Aufzeichnungen können auch in der geordneten Ablage von Belegen bestehen oder auf Datenträgern geführt werden, soweit diese Formen der Buchführung einschließlich des dabei angewandten Verfahrens den Grundsätzen ordnungsmäßiger Buchführung </a:t>
            </a:r>
            <a:r>
              <a:rPr lang="de-DE" sz="1600" dirty="0" smtClean="0"/>
              <a:t>entsprechen…“</a:t>
            </a:r>
          </a:p>
          <a:p>
            <a:pPr lvl="1">
              <a:spcBef>
                <a:spcPts val="600"/>
              </a:spcBef>
              <a:spcAft>
                <a:spcPts val="600"/>
              </a:spcAft>
              <a:defRPr/>
            </a:pPr>
            <a:r>
              <a:rPr lang="de-DE" dirty="0" smtClean="0"/>
              <a:t>§ 146a AO: Ordnungsvorschriften für die Buchführung und für Aufzeichnungen mittels elektronischer Aufzeichnungssysteme</a:t>
            </a:r>
          </a:p>
          <a:p>
            <a:pPr lvl="1">
              <a:spcBef>
                <a:spcPts val="600"/>
              </a:spcBef>
              <a:spcAft>
                <a:spcPts val="600"/>
              </a:spcAft>
              <a:defRPr/>
            </a:pPr>
            <a:r>
              <a:rPr lang="de-DE" dirty="0" smtClean="0"/>
              <a:t>§ 146b AO: Kassen-Nachschau</a:t>
            </a:r>
            <a:endParaRPr lang="de-DE" dirty="0"/>
          </a:p>
          <a:p>
            <a:pPr lvl="1">
              <a:spcBef>
                <a:spcPts val="600"/>
              </a:spcBef>
              <a:spcAft>
                <a:spcPts val="600"/>
              </a:spcAft>
              <a:defRPr/>
            </a:pPr>
            <a:r>
              <a:rPr lang="de-DE" dirty="0" smtClean="0"/>
              <a:t>Zuvor lediglich rudimentäre Regelungen im </a:t>
            </a:r>
            <a:r>
              <a:rPr lang="de-DE" dirty="0"/>
              <a:t>G</a:t>
            </a:r>
            <a:r>
              <a:rPr lang="de-DE" dirty="0" smtClean="0"/>
              <a:t>esetz und Ausschärfung durch (für Gerichte nicht bindende) Verwaltungsanweisungen und Rechtsprechung</a:t>
            </a:r>
          </a:p>
          <a:p>
            <a:pPr lvl="1">
              <a:defRPr/>
            </a:pPr>
            <a:endParaRPr lang="de-DE" dirty="0"/>
          </a:p>
          <a:p>
            <a:pPr marL="914400" lvl="2" indent="0">
              <a:buNone/>
              <a:defRPr/>
            </a:pPr>
            <a:r>
              <a:rPr lang="de-DE" sz="1400" dirty="0"/>
              <a:t>	</a:t>
            </a:r>
            <a:r>
              <a:rPr lang="de-DE" sz="1400" dirty="0" smtClean="0"/>
              <a:t>		</a:t>
            </a:r>
            <a:endParaRPr lang="de-DE" sz="1280" dirty="0" smtClean="0"/>
          </a:p>
          <a:p>
            <a:pPr lvl="1" eaLnBrk="1" hangingPunct="1">
              <a:defRPr/>
            </a:pPr>
            <a:endParaRPr lang="de-DE" dirty="0"/>
          </a:p>
          <a:p>
            <a:pPr marL="0" indent="0">
              <a:buNone/>
              <a:defRPr/>
            </a:pPr>
            <a:endParaRPr lang="de-DE" dirty="0" smtClean="0">
              <a:solidFill>
                <a:srgbClr val="000000"/>
              </a:solidFill>
            </a:endParaRPr>
          </a:p>
        </p:txBody>
      </p:sp>
      <p:sp>
        <p:nvSpPr>
          <p:cNvPr id="16388" name="Fußzeilenplatzhalter 3"/>
          <p:cNvSpPr>
            <a:spLocks noGrp="1"/>
          </p:cNvSpPr>
          <p:nvPr>
            <p:ph type="ftr" sz="quarter" idx="10"/>
          </p:nvPr>
        </p:nvSpPr>
        <p:spPr>
          <a:xfrm>
            <a:off x="838200" y="6356350"/>
            <a:ext cx="5398698" cy="365125"/>
          </a:xfrm>
        </p:spPr>
        <p:txBody>
          <a:bodyPr/>
          <a:lstStyle/>
          <a:p>
            <a:pPr>
              <a:defRPr/>
            </a:pPr>
            <a:r>
              <a:rPr lang="de-DE" dirty="0" smtClean="0"/>
              <a:t>Dr. Jan-Hendrik Kister - Entwicklungen zur Kassenführung - Münster, 26.4.2022</a:t>
            </a:r>
            <a:endParaRPr lang="de-DE" dirty="0"/>
          </a:p>
        </p:txBody>
      </p:sp>
      <p:sp>
        <p:nvSpPr>
          <p:cNvPr id="2" name="Foliennummernplatzhalter 1"/>
          <p:cNvSpPr>
            <a:spLocks noGrp="1"/>
          </p:cNvSpPr>
          <p:nvPr>
            <p:ph type="sldNum" sz="quarter" idx="12"/>
          </p:nvPr>
        </p:nvSpPr>
        <p:spPr/>
        <p:txBody>
          <a:bodyPr/>
          <a:lstStyle/>
          <a:p>
            <a:fld id="{A5CA63F6-ACB8-4BC0-AE98-BB946D5EC5B2}" type="slidenum">
              <a:rPr lang="de-DE" smtClean="0"/>
              <a:t>3</a:t>
            </a:fld>
            <a:endParaRPr lang="de-DE"/>
          </a:p>
        </p:txBody>
      </p:sp>
    </p:spTree>
    <p:extLst>
      <p:ext uri="{BB962C8B-B14F-4D97-AF65-F5344CB8AC3E}">
        <p14:creationId xmlns:p14="http://schemas.microsoft.com/office/powerpoint/2010/main" val="410870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 calcmode="lin" valueType="num">
                                      <p:cBhvr additive="base">
                                        <p:cTn id="7"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 calcmode="lin" valueType="num">
                                      <p:cBhvr additive="base">
                                        <p:cTn id="13"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anim calcmode="lin" valueType="num">
                                      <p:cBhvr additive="base">
                                        <p:cTn id="17"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anim calcmode="lin" valueType="num">
                                      <p:cBhvr additive="base">
                                        <p:cTn id="23"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638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anim calcmode="lin" valueType="num">
                                      <p:cBhvr additive="base">
                                        <p:cTn id="2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6387">
                                            <p:txEl>
                                              <p:pRg st="6" end="6"/>
                                            </p:txEl>
                                          </p:spTgt>
                                        </p:tgtEl>
                                        <p:attrNameLst>
                                          <p:attrName>style.visibility</p:attrName>
                                        </p:attrNameLst>
                                      </p:cBhvr>
                                      <p:to>
                                        <p:strVal val="visible"/>
                                      </p:to>
                                    </p:set>
                                    <p:anim calcmode="lin" valueType="num">
                                      <p:cBhvr additive="base">
                                        <p:cTn id="33"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6387">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6387">
                                            <p:txEl>
                                              <p:pRg st="7" end="7"/>
                                            </p:txEl>
                                          </p:spTgt>
                                        </p:tgtEl>
                                        <p:attrNameLst>
                                          <p:attrName>style.visibility</p:attrName>
                                        </p:attrNameLst>
                                      </p:cBhvr>
                                      <p:to>
                                        <p:strVal val="visible"/>
                                      </p:to>
                                    </p:set>
                                    <p:anim calcmode="lin" valueType="num">
                                      <p:cBhvr additive="base">
                                        <p:cTn id="37" dur="5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387">
                                            <p:txEl>
                                              <p:pRg st="8" end="8"/>
                                            </p:txEl>
                                          </p:spTgt>
                                        </p:tgtEl>
                                        <p:attrNameLst>
                                          <p:attrName>style.visibility</p:attrName>
                                        </p:attrNameLst>
                                      </p:cBhvr>
                                      <p:to>
                                        <p:strVal val="visible"/>
                                      </p:to>
                                    </p:set>
                                    <p:anim calcmode="lin" valueType="num">
                                      <p:cBhvr additive="base">
                                        <p:cTn id="43" dur="5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de-DE" altLang="de-DE" b="1" dirty="0" smtClean="0"/>
              <a:t>Rechtsprechung</a:t>
            </a:r>
          </a:p>
        </p:txBody>
      </p:sp>
      <p:sp>
        <p:nvSpPr>
          <p:cNvPr id="16387" name="Rectangle 3"/>
          <p:cNvSpPr>
            <a:spLocks noGrp="1" noChangeArrowheads="1"/>
          </p:cNvSpPr>
          <p:nvPr>
            <p:ph idx="1"/>
          </p:nvPr>
        </p:nvSpPr>
        <p:spPr/>
        <p:txBody>
          <a:bodyPr>
            <a:normAutofit/>
          </a:bodyPr>
          <a:lstStyle/>
          <a:p>
            <a:pPr lvl="1">
              <a:defRPr/>
            </a:pPr>
            <a:r>
              <a:rPr lang="de-DE" dirty="0" smtClean="0"/>
              <a:t>Bislang kaum Rechtsprechung zur neuen Rechtslage, da §§ 146a und 146b AO erst ab 2020 gelten und für bestimmte Registrierkassen noch eine Übergangs-regelung bis Ende 2022 gilt</a:t>
            </a:r>
          </a:p>
          <a:p>
            <a:pPr lvl="1">
              <a:defRPr/>
            </a:pPr>
            <a:r>
              <a:rPr lang="de-DE" dirty="0" smtClean="0"/>
              <a:t>Im Übrigen im Verhältnis zur praktischen Bedeutung des Bargeschäfts wenig Gerichtsentscheidungen</a:t>
            </a:r>
          </a:p>
          <a:p>
            <a:pPr lvl="1">
              <a:defRPr/>
            </a:pPr>
            <a:r>
              <a:rPr lang="de-DE" dirty="0" smtClean="0"/>
              <a:t>Möglicher Grund: in Fällen von Kassenführungsmängeln besteht in der Regel eine Schätzungsbefugnis </a:t>
            </a:r>
          </a:p>
          <a:p>
            <a:pPr lvl="1">
              <a:defRPr/>
            </a:pPr>
            <a:r>
              <a:rPr lang="de-DE" dirty="0" smtClean="0"/>
              <a:t>Schätzungen eigen sich gut für einvernehmliche Lösungen, die in jedem Verfahrensstadium getroffen werden können </a:t>
            </a:r>
          </a:p>
          <a:p>
            <a:pPr lvl="1">
              <a:defRPr/>
            </a:pPr>
            <a:endParaRPr lang="de-DE" dirty="0" smtClean="0"/>
          </a:p>
          <a:p>
            <a:pPr lvl="1">
              <a:defRPr/>
            </a:pPr>
            <a:endParaRPr lang="de-DE" sz="1680" dirty="0" smtClean="0"/>
          </a:p>
          <a:p>
            <a:pPr lvl="1" eaLnBrk="1" hangingPunct="1">
              <a:defRPr/>
            </a:pPr>
            <a:endParaRPr lang="de-DE" dirty="0"/>
          </a:p>
          <a:p>
            <a:pPr marL="0" indent="0">
              <a:buNone/>
              <a:defRPr/>
            </a:pPr>
            <a:endParaRPr lang="de-DE" dirty="0" smtClean="0">
              <a:solidFill>
                <a:srgbClr val="000000"/>
              </a:solidFill>
            </a:endParaRPr>
          </a:p>
        </p:txBody>
      </p:sp>
      <p:sp>
        <p:nvSpPr>
          <p:cNvPr id="16388" name="Fußzeilenplatzhalter 3"/>
          <p:cNvSpPr>
            <a:spLocks noGrp="1"/>
          </p:cNvSpPr>
          <p:nvPr>
            <p:ph type="ftr" sz="quarter" idx="10"/>
          </p:nvPr>
        </p:nvSpPr>
        <p:spPr>
          <a:xfrm>
            <a:off x="838199" y="6356350"/>
            <a:ext cx="5200291" cy="365125"/>
          </a:xfrm>
        </p:spPr>
        <p:txBody>
          <a:bodyPr/>
          <a:lstStyle/>
          <a:p>
            <a:pPr>
              <a:defRPr/>
            </a:pPr>
            <a:r>
              <a:rPr lang="de-DE" dirty="0" smtClean="0"/>
              <a:t>Dr. Jan-Hendrik Kister - Entwicklungen zur Kassenführung - Münster, 26.4.2022</a:t>
            </a:r>
            <a:endParaRPr lang="de-DE" dirty="0"/>
          </a:p>
        </p:txBody>
      </p:sp>
      <p:sp>
        <p:nvSpPr>
          <p:cNvPr id="2" name="Foliennummernplatzhalter 1"/>
          <p:cNvSpPr>
            <a:spLocks noGrp="1"/>
          </p:cNvSpPr>
          <p:nvPr>
            <p:ph type="sldNum" sz="quarter" idx="12"/>
          </p:nvPr>
        </p:nvSpPr>
        <p:spPr/>
        <p:txBody>
          <a:bodyPr/>
          <a:lstStyle/>
          <a:p>
            <a:fld id="{A5CA63F6-ACB8-4BC0-AE98-BB946D5EC5B2}" type="slidenum">
              <a:rPr lang="de-DE" smtClean="0"/>
              <a:t>4</a:t>
            </a:fld>
            <a:endParaRPr lang="de-DE"/>
          </a:p>
        </p:txBody>
      </p:sp>
    </p:spTree>
    <p:extLst>
      <p:ext uri="{BB962C8B-B14F-4D97-AF65-F5344CB8AC3E}">
        <p14:creationId xmlns:p14="http://schemas.microsoft.com/office/powerpoint/2010/main" val="517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de-DE" altLang="de-DE" b="1" dirty="0" smtClean="0"/>
              <a:t>Formen der Kassen</a:t>
            </a:r>
          </a:p>
        </p:txBody>
      </p:sp>
      <p:sp>
        <p:nvSpPr>
          <p:cNvPr id="16387" name="Rectangle 3"/>
          <p:cNvSpPr>
            <a:spLocks noGrp="1" noChangeArrowheads="1"/>
          </p:cNvSpPr>
          <p:nvPr>
            <p:ph idx="1"/>
          </p:nvPr>
        </p:nvSpPr>
        <p:spPr/>
        <p:txBody>
          <a:bodyPr>
            <a:normAutofit/>
          </a:bodyPr>
          <a:lstStyle/>
          <a:p>
            <a:pPr marL="457200" lvl="1" indent="0">
              <a:buNone/>
              <a:defRPr/>
            </a:pPr>
            <a:endParaRPr lang="de-DE" sz="1680" dirty="0" smtClean="0"/>
          </a:p>
          <a:p>
            <a:pPr lvl="1" eaLnBrk="1" hangingPunct="1">
              <a:defRPr/>
            </a:pPr>
            <a:endParaRPr lang="de-DE" dirty="0"/>
          </a:p>
          <a:p>
            <a:pPr marL="0" indent="0">
              <a:buNone/>
              <a:defRPr/>
            </a:pPr>
            <a:endParaRPr lang="de-DE" dirty="0" smtClean="0">
              <a:solidFill>
                <a:srgbClr val="000000"/>
              </a:solidFill>
            </a:endParaRPr>
          </a:p>
        </p:txBody>
      </p:sp>
      <p:sp>
        <p:nvSpPr>
          <p:cNvPr id="16388" name="Fußzeilenplatzhalter 3"/>
          <p:cNvSpPr>
            <a:spLocks noGrp="1"/>
          </p:cNvSpPr>
          <p:nvPr>
            <p:ph type="ftr" sz="quarter" idx="10"/>
          </p:nvPr>
        </p:nvSpPr>
        <p:spPr>
          <a:xfrm>
            <a:off x="838200" y="6356350"/>
            <a:ext cx="5257800" cy="365125"/>
          </a:xfrm>
        </p:spPr>
        <p:txBody>
          <a:bodyPr/>
          <a:lstStyle/>
          <a:p>
            <a:pPr>
              <a:defRPr/>
            </a:pPr>
            <a:r>
              <a:rPr lang="de-DE" dirty="0" smtClean="0"/>
              <a:t>Dr. Jan-Hendrik Kister - Entwicklungen zur Kassenführung - Münster, 26.4.2022</a:t>
            </a:r>
            <a:endParaRPr lang="de-DE" dirty="0"/>
          </a:p>
        </p:txBody>
      </p:sp>
      <p:sp>
        <p:nvSpPr>
          <p:cNvPr id="2" name="Rechteck 1"/>
          <p:cNvSpPr/>
          <p:nvPr/>
        </p:nvSpPr>
        <p:spPr>
          <a:xfrm>
            <a:off x="1593668" y="2211978"/>
            <a:ext cx="3553097" cy="836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Elektronische Kassensysteme</a:t>
            </a:r>
            <a:endParaRPr lang="de-DE" dirty="0"/>
          </a:p>
        </p:txBody>
      </p:sp>
      <p:sp>
        <p:nvSpPr>
          <p:cNvPr id="3" name="Rechteck 2"/>
          <p:cNvSpPr/>
          <p:nvPr/>
        </p:nvSpPr>
        <p:spPr>
          <a:xfrm>
            <a:off x="838200" y="4075611"/>
            <a:ext cx="2009503" cy="9056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„herkömmliche“ Registrierkassen</a:t>
            </a:r>
            <a:endParaRPr lang="de-DE" dirty="0"/>
          </a:p>
        </p:txBody>
      </p:sp>
      <p:sp>
        <p:nvSpPr>
          <p:cNvPr id="8" name="Rechteck 7"/>
          <p:cNvSpPr/>
          <p:nvPr/>
        </p:nvSpPr>
        <p:spPr>
          <a:xfrm>
            <a:off x="4086497" y="4075611"/>
            <a:ext cx="2009503" cy="9056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PC-Kassen</a:t>
            </a:r>
            <a:endParaRPr lang="de-DE" dirty="0"/>
          </a:p>
        </p:txBody>
      </p:sp>
      <p:cxnSp>
        <p:nvCxnSpPr>
          <p:cNvPr id="5" name="Gerade Verbindung mit Pfeil 4"/>
          <p:cNvCxnSpPr/>
          <p:nvPr/>
        </p:nvCxnSpPr>
        <p:spPr>
          <a:xfrm flipH="1">
            <a:off x="1841863" y="3043352"/>
            <a:ext cx="1280160" cy="10276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p:cNvCxnSpPr>
            <a:stCxn id="2" idx="2"/>
            <a:endCxn id="8" idx="0"/>
          </p:cNvCxnSpPr>
          <p:nvPr/>
        </p:nvCxnSpPr>
        <p:spPr>
          <a:xfrm>
            <a:off x="3370217" y="3048001"/>
            <a:ext cx="1721032" cy="10276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890452" y="5394467"/>
            <a:ext cx="5304016" cy="369332"/>
          </a:xfrm>
          <a:prstGeom prst="rect">
            <a:avLst/>
          </a:prstGeom>
          <a:noFill/>
        </p:spPr>
        <p:txBody>
          <a:bodyPr wrap="none" rtlCol="0">
            <a:spAutoFit/>
          </a:bodyPr>
          <a:lstStyle/>
          <a:p>
            <a:r>
              <a:rPr lang="de-DE" dirty="0" smtClean="0"/>
              <a:t>Insoweit gilt insbesondere Neuregelung des § 146a AO</a:t>
            </a:r>
            <a:endParaRPr lang="de-DE" dirty="0"/>
          </a:p>
        </p:txBody>
      </p:sp>
      <p:sp>
        <p:nvSpPr>
          <p:cNvPr id="11" name="Rechteck 10"/>
          <p:cNvSpPr/>
          <p:nvPr/>
        </p:nvSpPr>
        <p:spPr>
          <a:xfrm>
            <a:off x="7463246" y="2211978"/>
            <a:ext cx="3814354" cy="831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Offene Ladenkassen</a:t>
            </a:r>
            <a:endParaRPr lang="de-DE" dirty="0"/>
          </a:p>
        </p:txBody>
      </p:sp>
      <p:sp>
        <p:nvSpPr>
          <p:cNvPr id="16" name="Textfeld 15"/>
          <p:cNvSpPr txBox="1"/>
          <p:nvPr/>
        </p:nvSpPr>
        <p:spPr>
          <a:xfrm>
            <a:off x="7453747" y="3678128"/>
            <a:ext cx="4273478" cy="1200329"/>
          </a:xfrm>
          <a:prstGeom prst="rect">
            <a:avLst/>
          </a:prstGeom>
          <a:noFill/>
        </p:spPr>
        <p:txBody>
          <a:bodyPr wrap="none" rtlCol="0">
            <a:spAutoFit/>
          </a:bodyPr>
          <a:lstStyle/>
          <a:p>
            <a:pPr marL="285750" indent="-285750">
              <a:buFont typeface="Arial" panose="020B0604020202020204" pitchFamily="34" charset="0"/>
              <a:buChar char="•"/>
            </a:pPr>
            <a:r>
              <a:rPr lang="de-DE" dirty="0" smtClean="0"/>
              <a:t>ohne elektronische Unterstützung</a:t>
            </a:r>
          </a:p>
          <a:p>
            <a:pPr marL="285750" indent="-285750">
              <a:buFont typeface="Arial" panose="020B0604020202020204" pitchFamily="34" charset="0"/>
              <a:buChar char="•"/>
            </a:pPr>
            <a:r>
              <a:rPr lang="de-DE" dirty="0"/>
              <a:t>w</a:t>
            </a:r>
            <a:r>
              <a:rPr lang="de-DE" dirty="0" smtClean="0"/>
              <a:t>eiterhin uneingeschränkt zulässig</a:t>
            </a:r>
          </a:p>
          <a:p>
            <a:pPr marL="285750" indent="-285750">
              <a:buFont typeface="Arial" panose="020B0604020202020204" pitchFamily="34" charset="0"/>
              <a:buChar char="•"/>
            </a:pPr>
            <a:r>
              <a:rPr lang="de-DE" dirty="0" smtClean="0"/>
              <a:t>Anforderungen weitgehend unverändert</a:t>
            </a:r>
          </a:p>
          <a:p>
            <a:pPr marL="285750" indent="-285750">
              <a:buFont typeface="Arial" panose="020B0604020202020204" pitchFamily="34" charset="0"/>
              <a:buChar char="•"/>
            </a:pPr>
            <a:r>
              <a:rPr lang="de-DE" dirty="0" smtClean="0"/>
              <a:t>Kassen-Nachschau (§ 146b AO) möglich</a:t>
            </a:r>
          </a:p>
        </p:txBody>
      </p:sp>
      <p:sp>
        <p:nvSpPr>
          <p:cNvPr id="4" name="Foliennummernplatzhalter 3"/>
          <p:cNvSpPr>
            <a:spLocks noGrp="1"/>
          </p:cNvSpPr>
          <p:nvPr>
            <p:ph type="sldNum" sz="quarter" idx="12"/>
          </p:nvPr>
        </p:nvSpPr>
        <p:spPr/>
        <p:txBody>
          <a:bodyPr/>
          <a:lstStyle/>
          <a:p>
            <a:fld id="{A5CA63F6-ACB8-4BC0-AE98-BB946D5EC5B2}" type="slidenum">
              <a:rPr lang="de-DE" smtClean="0"/>
              <a:t>5</a:t>
            </a:fld>
            <a:endParaRPr lang="de-DE"/>
          </a:p>
        </p:txBody>
      </p:sp>
    </p:spTree>
    <p:extLst>
      <p:ext uri="{BB962C8B-B14F-4D97-AF65-F5344CB8AC3E}">
        <p14:creationId xmlns:p14="http://schemas.microsoft.com/office/powerpoint/2010/main" val="281980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6">
                                            <p:txEl>
                                              <p:pRg st="0" end="0"/>
                                            </p:txEl>
                                          </p:spTgt>
                                        </p:tgtEl>
                                        <p:attrNameLst>
                                          <p:attrName>style.visibility</p:attrName>
                                        </p:attrNameLst>
                                      </p:cBhvr>
                                      <p:to>
                                        <p:strVal val="visible"/>
                                      </p:to>
                                    </p:set>
                                    <p:anim calcmode="lin" valueType="num">
                                      <p:cBhvr additive="base">
                                        <p:cTn id="45"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6">
                                            <p:txEl>
                                              <p:pRg st="1" end="1"/>
                                            </p:txEl>
                                          </p:spTgt>
                                        </p:tgtEl>
                                        <p:attrNameLst>
                                          <p:attrName>style.visibility</p:attrName>
                                        </p:attrNameLst>
                                      </p:cBhvr>
                                      <p:to>
                                        <p:strVal val="visible"/>
                                      </p:to>
                                    </p:set>
                                    <p:anim calcmode="lin" valueType="num">
                                      <p:cBhvr additive="base">
                                        <p:cTn id="51"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6">
                                            <p:txEl>
                                              <p:pRg st="2" end="2"/>
                                            </p:txEl>
                                          </p:spTgt>
                                        </p:tgtEl>
                                        <p:attrNameLst>
                                          <p:attrName>style.visibility</p:attrName>
                                        </p:attrNameLst>
                                      </p:cBhvr>
                                      <p:to>
                                        <p:strVal val="visible"/>
                                      </p:to>
                                    </p:set>
                                    <p:anim calcmode="lin" valueType="num">
                                      <p:cBhvr additive="base">
                                        <p:cTn id="57"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6">
                                            <p:txEl>
                                              <p:pRg st="3" end="3"/>
                                            </p:txEl>
                                          </p:spTgt>
                                        </p:tgtEl>
                                        <p:attrNameLst>
                                          <p:attrName>style.visibility</p:attrName>
                                        </p:attrNameLst>
                                      </p:cBhvr>
                                      <p:to>
                                        <p:strVal val="visible"/>
                                      </p:to>
                                    </p:set>
                                    <p:anim calcmode="lin" valueType="num">
                                      <p:cBhvr additive="base">
                                        <p:cTn id="63"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animBg="1"/>
      <p:bldP spid="9" grpId="0"/>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de-DE" altLang="de-DE" b="1" dirty="0" smtClean="0"/>
              <a:t>Einzelaufzeichnungspflicht</a:t>
            </a:r>
          </a:p>
        </p:txBody>
      </p:sp>
      <p:sp>
        <p:nvSpPr>
          <p:cNvPr id="16387" name="Rectangle 3"/>
          <p:cNvSpPr>
            <a:spLocks noGrp="1" noChangeArrowheads="1"/>
          </p:cNvSpPr>
          <p:nvPr>
            <p:ph idx="1"/>
          </p:nvPr>
        </p:nvSpPr>
        <p:spPr>
          <a:xfrm>
            <a:off x="838200" y="1825624"/>
            <a:ext cx="10515600" cy="4723221"/>
          </a:xfrm>
        </p:spPr>
        <p:txBody>
          <a:bodyPr>
            <a:normAutofit fontScale="92500" lnSpcReduction="20000"/>
          </a:bodyPr>
          <a:lstStyle/>
          <a:p>
            <a:r>
              <a:rPr lang="de-DE" u="sng" dirty="0"/>
              <a:t>Grundsatz: </a:t>
            </a:r>
            <a:r>
              <a:rPr lang="de-DE" dirty="0"/>
              <a:t>Einzelaufzeichnungspflicht, vom BFH bei </a:t>
            </a:r>
            <a:r>
              <a:rPr lang="de-DE" dirty="0" err="1" smtClean="0"/>
              <a:t>Buchführungspflich-tigen</a:t>
            </a:r>
            <a:r>
              <a:rPr lang="de-DE" dirty="0" smtClean="0"/>
              <a:t> </a:t>
            </a:r>
            <a:r>
              <a:rPr lang="de-DE" dirty="0"/>
              <a:t>hergeleitet aus den </a:t>
            </a:r>
            <a:r>
              <a:rPr lang="de-DE" dirty="0" err="1" smtClean="0"/>
              <a:t>GoB</a:t>
            </a:r>
            <a:r>
              <a:rPr lang="de-DE" dirty="0" smtClean="0"/>
              <a:t> </a:t>
            </a:r>
            <a:r>
              <a:rPr lang="de-DE" dirty="0"/>
              <a:t>(§§ 238, 239 Abs. 2 HGB), BFH-Urteil vom 16.12.2014 X R </a:t>
            </a:r>
            <a:r>
              <a:rPr lang="de-DE" dirty="0" smtClean="0"/>
              <a:t>42/13, </a:t>
            </a:r>
            <a:r>
              <a:rPr lang="de-DE" dirty="0" err="1" smtClean="0"/>
              <a:t>BStBl</a:t>
            </a:r>
            <a:r>
              <a:rPr lang="de-DE" dirty="0" smtClean="0"/>
              <a:t> </a:t>
            </a:r>
            <a:r>
              <a:rPr lang="de-DE" dirty="0"/>
              <a:t>II 2015, </a:t>
            </a:r>
            <a:r>
              <a:rPr lang="de-DE" dirty="0" smtClean="0"/>
              <a:t>519; jetzt in § 146 Abs. 1 Satz 1 AO </a:t>
            </a:r>
            <a:r>
              <a:rPr lang="de-DE" dirty="0" smtClean="0"/>
              <a:t>ausdrücklich </a:t>
            </a:r>
            <a:r>
              <a:rPr lang="de-DE" dirty="0" smtClean="0"/>
              <a:t>geregelt</a:t>
            </a:r>
            <a:endParaRPr lang="de-DE" sz="2400" dirty="0"/>
          </a:p>
          <a:p>
            <a:r>
              <a:rPr lang="de-DE" u="sng" dirty="0"/>
              <a:t>Ausnahme:</a:t>
            </a:r>
            <a:r>
              <a:rPr lang="de-DE" dirty="0"/>
              <a:t> </a:t>
            </a:r>
            <a:endParaRPr lang="de-DE" dirty="0" smtClean="0"/>
          </a:p>
          <a:p>
            <a:pPr lvl="1"/>
            <a:r>
              <a:rPr lang="de-DE" dirty="0" smtClean="0"/>
              <a:t>Unzumutbarkeit </a:t>
            </a:r>
            <a:r>
              <a:rPr lang="de-DE" dirty="0"/>
              <a:t>(seit BFH-Urteil vom 12.5.1966 IV 472/60, </a:t>
            </a:r>
            <a:r>
              <a:rPr lang="de-DE" dirty="0" err="1"/>
              <a:t>BStBl</a:t>
            </a:r>
            <a:r>
              <a:rPr lang="de-DE" dirty="0"/>
              <a:t> III 1966, 371 – zu Bäckerei mit </a:t>
            </a:r>
            <a:r>
              <a:rPr lang="de-DE" dirty="0" smtClean="0"/>
              <a:t>Lebensmitteleinzelhandel)</a:t>
            </a:r>
            <a:r>
              <a:rPr lang="de-DE" dirty="0"/>
              <a:t> bei Barverkauf von Waren von geringem Wert an eine Vielzahl nicht bekannter </a:t>
            </a:r>
            <a:r>
              <a:rPr lang="de-DE" dirty="0" smtClean="0"/>
              <a:t>Kunden; </a:t>
            </a:r>
            <a:r>
              <a:rPr lang="de-DE" dirty="0"/>
              <a:t>jetzt </a:t>
            </a:r>
            <a:r>
              <a:rPr lang="de-DE" dirty="0" smtClean="0"/>
              <a:t>in § </a:t>
            </a:r>
            <a:r>
              <a:rPr lang="de-DE" dirty="0"/>
              <a:t>146 Abs. 1 Satz 3 </a:t>
            </a:r>
            <a:r>
              <a:rPr lang="de-DE" dirty="0" smtClean="0"/>
              <a:t>AO ausdrücklich geregelt </a:t>
            </a:r>
          </a:p>
          <a:p>
            <a:pPr lvl="1"/>
            <a:r>
              <a:rPr lang="de-DE" dirty="0" smtClean="0"/>
              <a:t>gilt </a:t>
            </a:r>
            <a:r>
              <a:rPr lang="de-DE" dirty="0"/>
              <a:t>nicht nur für Warenhandel, sondern auch für </a:t>
            </a:r>
            <a:r>
              <a:rPr lang="de-DE" dirty="0" smtClean="0"/>
              <a:t>Klein-Dienstleister, </a:t>
            </a:r>
            <a:r>
              <a:rPr lang="de-DE" dirty="0"/>
              <a:t>BFH-Beschluss vom 12.7.2017 X B </a:t>
            </a:r>
            <a:r>
              <a:rPr lang="de-DE" dirty="0" smtClean="0"/>
              <a:t>16/17, BFH/NV </a:t>
            </a:r>
            <a:r>
              <a:rPr lang="de-DE" dirty="0"/>
              <a:t>2017, </a:t>
            </a:r>
            <a:r>
              <a:rPr lang="de-DE" dirty="0" smtClean="0"/>
              <a:t>1204</a:t>
            </a:r>
            <a:endParaRPr lang="de-DE" sz="2000" dirty="0"/>
          </a:p>
          <a:p>
            <a:pPr lvl="1"/>
            <a:r>
              <a:rPr lang="de-DE" dirty="0"/>
              <a:t>unterliegt aber dem zeitlichen Wandel und den technischen </a:t>
            </a:r>
            <a:r>
              <a:rPr lang="de-DE" dirty="0" smtClean="0"/>
              <a:t>Möglichkeiten</a:t>
            </a:r>
            <a:endParaRPr lang="de-DE" sz="2000" dirty="0"/>
          </a:p>
          <a:p>
            <a:pPr lvl="1"/>
            <a:r>
              <a:rPr lang="de-DE" dirty="0"/>
              <a:t>nicht unzumutbar, wenn tatsächlich PC-Kassensystem mit </a:t>
            </a:r>
            <a:r>
              <a:rPr lang="de-DE" dirty="0" err="1" smtClean="0"/>
              <a:t>Einzelaufzeichnungsmög-lichkeit</a:t>
            </a:r>
            <a:r>
              <a:rPr lang="de-DE" dirty="0" smtClean="0"/>
              <a:t> </a:t>
            </a:r>
            <a:r>
              <a:rPr lang="de-DE" dirty="0"/>
              <a:t>verwendet </a:t>
            </a:r>
            <a:r>
              <a:rPr lang="de-DE" dirty="0" smtClean="0"/>
              <a:t>wird, BFH-Urteil </a:t>
            </a:r>
            <a:r>
              <a:rPr lang="de-DE" dirty="0"/>
              <a:t>vom 16.12.2014 X R </a:t>
            </a:r>
            <a:r>
              <a:rPr lang="de-DE" dirty="0" smtClean="0"/>
              <a:t>42/13, </a:t>
            </a:r>
            <a:r>
              <a:rPr lang="de-DE" dirty="0" err="1" smtClean="0"/>
              <a:t>BStBl</a:t>
            </a:r>
            <a:r>
              <a:rPr lang="de-DE" dirty="0" smtClean="0"/>
              <a:t> </a:t>
            </a:r>
            <a:r>
              <a:rPr lang="de-DE" dirty="0"/>
              <a:t>II 2015, </a:t>
            </a:r>
            <a:r>
              <a:rPr lang="de-DE" dirty="0" smtClean="0"/>
              <a:t>519</a:t>
            </a:r>
            <a:endParaRPr lang="de-DE" sz="2000" dirty="0"/>
          </a:p>
          <a:p>
            <a:pPr lvl="1"/>
            <a:r>
              <a:rPr lang="de-DE" dirty="0"/>
              <a:t>Unzumutbarkeit dürfte wohl </a:t>
            </a:r>
            <a:r>
              <a:rPr lang="de-DE" dirty="0" smtClean="0"/>
              <a:t>überwiegend bei </a:t>
            </a:r>
            <a:r>
              <a:rPr lang="de-DE" dirty="0"/>
              <a:t>einer offenen Ladenkasse greifen</a:t>
            </a:r>
            <a:endParaRPr lang="de-DE" sz="2000" dirty="0"/>
          </a:p>
          <a:p>
            <a:pPr marL="457200" lvl="1" indent="0">
              <a:buNone/>
              <a:defRPr/>
            </a:pPr>
            <a:endParaRPr lang="de-DE" sz="1680" dirty="0" smtClean="0"/>
          </a:p>
          <a:p>
            <a:pPr lvl="1" eaLnBrk="1" hangingPunct="1">
              <a:defRPr/>
            </a:pPr>
            <a:endParaRPr lang="de-DE" dirty="0"/>
          </a:p>
          <a:p>
            <a:pPr marL="0" indent="0">
              <a:buNone/>
              <a:defRPr/>
            </a:pPr>
            <a:endParaRPr lang="de-DE" dirty="0" smtClean="0">
              <a:solidFill>
                <a:srgbClr val="000000"/>
              </a:solidFill>
            </a:endParaRPr>
          </a:p>
        </p:txBody>
      </p:sp>
      <p:sp>
        <p:nvSpPr>
          <p:cNvPr id="16388" name="Fußzeilenplatzhalter 3"/>
          <p:cNvSpPr>
            <a:spLocks noGrp="1"/>
          </p:cNvSpPr>
          <p:nvPr>
            <p:ph type="ftr" sz="quarter" idx="10"/>
          </p:nvPr>
        </p:nvSpPr>
        <p:spPr>
          <a:xfrm>
            <a:off x="838200" y="6356350"/>
            <a:ext cx="5191664" cy="365125"/>
          </a:xfrm>
        </p:spPr>
        <p:txBody>
          <a:bodyPr/>
          <a:lstStyle/>
          <a:p>
            <a:pPr>
              <a:defRPr/>
            </a:pPr>
            <a:r>
              <a:rPr lang="de-DE" dirty="0" smtClean="0"/>
              <a:t>Dr. Jan-Hendrik Kister - Entwicklungen zur Kassenführung - Münster, 26.4.2022</a:t>
            </a:r>
            <a:endParaRPr lang="de-DE" dirty="0"/>
          </a:p>
        </p:txBody>
      </p:sp>
      <p:sp>
        <p:nvSpPr>
          <p:cNvPr id="2" name="Foliennummernplatzhalter 1"/>
          <p:cNvSpPr>
            <a:spLocks noGrp="1"/>
          </p:cNvSpPr>
          <p:nvPr>
            <p:ph type="sldNum" sz="quarter" idx="12"/>
          </p:nvPr>
        </p:nvSpPr>
        <p:spPr/>
        <p:txBody>
          <a:bodyPr/>
          <a:lstStyle/>
          <a:p>
            <a:fld id="{A5CA63F6-ACB8-4BC0-AE98-BB946D5EC5B2}" type="slidenum">
              <a:rPr lang="de-DE" smtClean="0"/>
              <a:t>6</a:t>
            </a:fld>
            <a:endParaRPr lang="de-DE"/>
          </a:p>
        </p:txBody>
      </p:sp>
    </p:spTree>
    <p:extLst>
      <p:ext uri="{BB962C8B-B14F-4D97-AF65-F5344CB8AC3E}">
        <p14:creationId xmlns:p14="http://schemas.microsoft.com/office/powerpoint/2010/main" val="3615363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de-DE" altLang="de-DE" b="1" dirty="0" smtClean="0"/>
              <a:t>Offene Ladenkasse</a:t>
            </a:r>
          </a:p>
        </p:txBody>
      </p:sp>
      <p:sp>
        <p:nvSpPr>
          <p:cNvPr id="16387" name="Rectangle 3"/>
          <p:cNvSpPr>
            <a:spLocks noGrp="1" noChangeArrowheads="1"/>
          </p:cNvSpPr>
          <p:nvPr>
            <p:ph idx="1"/>
          </p:nvPr>
        </p:nvSpPr>
        <p:spPr/>
        <p:txBody>
          <a:bodyPr>
            <a:normAutofit/>
          </a:bodyPr>
          <a:lstStyle/>
          <a:p>
            <a:r>
              <a:rPr lang="de-DE" dirty="0" smtClean="0"/>
              <a:t>Begriff der Kasse ist </a:t>
            </a:r>
            <a:r>
              <a:rPr lang="de-DE" dirty="0" err="1" smtClean="0"/>
              <a:t>untechnisch</a:t>
            </a:r>
            <a:r>
              <a:rPr lang="de-DE" dirty="0" smtClean="0"/>
              <a:t> </a:t>
            </a:r>
            <a:r>
              <a:rPr lang="de-DE" dirty="0"/>
              <a:t>zu verstehen: Kasse liegt immer dann vor, wenn betriebliche Bareinnahmen erzielt werden</a:t>
            </a:r>
            <a:endParaRPr lang="de-DE" sz="2400" dirty="0"/>
          </a:p>
          <a:p>
            <a:r>
              <a:rPr lang="de-DE" dirty="0"/>
              <a:t>alle Behälter, in denen Bargeld aufbewahrt </a:t>
            </a:r>
            <a:r>
              <a:rPr lang="de-DE" dirty="0" smtClean="0"/>
              <a:t>wird (z.B. Schubladen, Schachteln)</a:t>
            </a:r>
          </a:p>
          <a:p>
            <a:r>
              <a:rPr lang="de-DE" dirty="0" smtClean="0"/>
              <a:t>auch </a:t>
            </a:r>
            <a:r>
              <a:rPr lang="de-DE" dirty="0"/>
              <a:t>Hosentasche kann Kasse sein </a:t>
            </a:r>
            <a:r>
              <a:rPr lang="de-DE" dirty="0" smtClean="0"/>
              <a:t>(FG </a:t>
            </a:r>
            <a:r>
              <a:rPr lang="de-DE" dirty="0"/>
              <a:t>Hamburg, Beschluss vom 28.2.2020 2 V 129/19, EFG 2020, </a:t>
            </a:r>
            <a:r>
              <a:rPr lang="de-DE" dirty="0" smtClean="0"/>
              <a:t>891)</a:t>
            </a:r>
          </a:p>
          <a:p>
            <a:r>
              <a:rPr lang="de-DE" dirty="0" smtClean="0"/>
              <a:t>Automaten (z.B. Park-, Waren-, Dienstleistungs-, Geldspielautomaten)</a:t>
            </a:r>
            <a:endParaRPr lang="de-DE" sz="2400" dirty="0"/>
          </a:p>
          <a:p>
            <a:pPr lvl="1" eaLnBrk="1" hangingPunct="1">
              <a:defRPr/>
            </a:pPr>
            <a:endParaRPr lang="de-DE" dirty="0"/>
          </a:p>
          <a:p>
            <a:pPr marL="0" indent="0">
              <a:buNone/>
              <a:defRPr/>
            </a:pPr>
            <a:endParaRPr lang="de-DE" dirty="0" smtClean="0">
              <a:solidFill>
                <a:srgbClr val="000000"/>
              </a:solidFill>
            </a:endParaRPr>
          </a:p>
        </p:txBody>
      </p:sp>
      <p:sp>
        <p:nvSpPr>
          <p:cNvPr id="16388" name="Fußzeilenplatzhalter 3"/>
          <p:cNvSpPr>
            <a:spLocks noGrp="1"/>
          </p:cNvSpPr>
          <p:nvPr>
            <p:ph type="ftr" sz="quarter" idx="10"/>
          </p:nvPr>
        </p:nvSpPr>
        <p:spPr>
          <a:xfrm>
            <a:off x="838200" y="6356350"/>
            <a:ext cx="5355566" cy="365125"/>
          </a:xfrm>
        </p:spPr>
        <p:txBody>
          <a:bodyPr/>
          <a:lstStyle/>
          <a:p>
            <a:pPr>
              <a:defRPr/>
            </a:pPr>
            <a:r>
              <a:rPr lang="de-DE" dirty="0" smtClean="0"/>
              <a:t>Dr. Jan-Hendrik Kister - Entwicklungen zur Kassenführung - Münster, 26.4.2022</a:t>
            </a:r>
            <a:endParaRPr lang="de-DE" dirty="0"/>
          </a:p>
        </p:txBody>
      </p:sp>
      <p:sp>
        <p:nvSpPr>
          <p:cNvPr id="2" name="Foliennummernplatzhalter 1"/>
          <p:cNvSpPr>
            <a:spLocks noGrp="1"/>
          </p:cNvSpPr>
          <p:nvPr>
            <p:ph type="sldNum" sz="quarter" idx="12"/>
          </p:nvPr>
        </p:nvSpPr>
        <p:spPr/>
        <p:txBody>
          <a:bodyPr/>
          <a:lstStyle/>
          <a:p>
            <a:fld id="{A5CA63F6-ACB8-4BC0-AE98-BB946D5EC5B2}" type="slidenum">
              <a:rPr lang="de-DE" smtClean="0"/>
              <a:t>7</a:t>
            </a:fld>
            <a:endParaRPr lang="de-DE"/>
          </a:p>
        </p:txBody>
      </p:sp>
    </p:spTree>
    <p:extLst>
      <p:ext uri="{BB962C8B-B14F-4D97-AF65-F5344CB8AC3E}">
        <p14:creationId xmlns:p14="http://schemas.microsoft.com/office/powerpoint/2010/main" val="353329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de-DE" altLang="de-DE" b="1" dirty="0" smtClean="0"/>
              <a:t>Offene Ladenkasse</a:t>
            </a:r>
          </a:p>
        </p:txBody>
      </p:sp>
      <p:sp>
        <p:nvSpPr>
          <p:cNvPr id="16387" name="Rectangle 3"/>
          <p:cNvSpPr>
            <a:spLocks noGrp="1" noChangeArrowheads="1"/>
          </p:cNvSpPr>
          <p:nvPr>
            <p:ph idx="1"/>
          </p:nvPr>
        </p:nvSpPr>
        <p:spPr/>
        <p:txBody>
          <a:bodyPr>
            <a:normAutofit/>
          </a:bodyPr>
          <a:lstStyle/>
          <a:p>
            <a:pPr marL="0" indent="0">
              <a:buNone/>
            </a:pPr>
            <a:r>
              <a:rPr lang="de-DE" dirty="0" smtClean="0"/>
              <a:t>Gewinnermittlung nach </a:t>
            </a:r>
            <a:r>
              <a:rPr lang="de-DE" b="1" dirty="0" smtClean="0"/>
              <a:t>§ </a:t>
            </a:r>
            <a:r>
              <a:rPr lang="de-DE" b="1" dirty="0"/>
              <a:t>4 Abs. </a:t>
            </a:r>
            <a:r>
              <a:rPr lang="de-DE" b="1" dirty="0" smtClean="0"/>
              <a:t>1 EStG </a:t>
            </a:r>
            <a:r>
              <a:rPr lang="de-DE" dirty="0" smtClean="0"/>
              <a:t>(Buchführung): </a:t>
            </a:r>
          </a:p>
          <a:p>
            <a:r>
              <a:rPr lang="de-DE" dirty="0" smtClean="0"/>
              <a:t>Kassenbuch </a:t>
            </a:r>
            <a:r>
              <a:rPr lang="de-DE" dirty="0"/>
              <a:t>muss geführt werden, daher muss der Kassenbestand täglich ausgezählt und in einem Kassenbericht festgehalten werden</a:t>
            </a:r>
            <a:endParaRPr lang="de-DE" sz="2400" dirty="0"/>
          </a:p>
          <a:p>
            <a:r>
              <a:rPr lang="de-DE" dirty="0"/>
              <a:t>Zählprotokoll dergestalt, die genaue Stückzahl der Geldscheine und Münzen aufgelistet wird, ist nicht </a:t>
            </a:r>
            <a:r>
              <a:rPr lang="de-DE" dirty="0" smtClean="0"/>
              <a:t>erforderlich, </a:t>
            </a:r>
            <a:r>
              <a:rPr lang="de-DE" dirty="0"/>
              <a:t>BFH-Beschluss vom </a:t>
            </a:r>
            <a:r>
              <a:rPr lang="de-DE" dirty="0" smtClean="0"/>
              <a:t>16.12.2016, X </a:t>
            </a:r>
            <a:r>
              <a:rPr lang="de-DE" dirty="0"/>
              <a:t>B 41/16, BFH/NV 2017, </a:t>
            </a:r>
            <a:r>
              <a:rPr lang="de-DE" dirty="0" smtClean="0"/>
              <a:t>310</a:t>
            </a:r>
          </a:p>
          <a:p>
            <a:endParaRPr lang="de-DE" sz="2400" dirty="0"/>
          </a:p>
          <a:p>
            <a:pPr marL="0" indent="0">
              <a:buNone/>
            </a:pPr>
            <a:r>
              <a:rPr lang="de-DE" dirty="0"/>
              <a:t> </a:t>
            </a:r>
            <a:endParaRPr lang="de-DE" sz="2400" dirty="0"/>
          </a:p>
          <a:p>
            <a:pPr lvl="1" eaLnBrk="1" hangingPunct="1">
              <a:defRPr/>
            </a:pPr>
            <a:endParaRPr lang="de-DE" dirty="0"/>
          </a:p>
          <a:p>
            <a:pPr marL="0" indent="0">
              <a:buNone/>
              <a:defRPr/>
            </a:pPr>
            <a:endParaRPr lang="de-DE" dirty="0" smtClean="0">
              <a:solidFill>
                <a:srgbClr val="000000"/>
              </a:solidFill>
            </a:endParaRPr>
          </a:p>
        </p:txBody>
      </p:sp>
      <p:sp>
        <p:nvSpPr>
          <p:cNvPr id="16388" name="Fußzeilenplatzhalter 3"/>
          <p:cNvSpPr>
            <a:spLocks noGrp="1"/>
          </p:cNvSpPr>
          <p:nvPr>
            <p:ph type="ftr" sz="quarter" idx="10"/>
          </p:nvPr>
        </p:nvSpPr>
        <p:spPr>
          <a:xfrm>
            <a:off x="838199" y="6356350"/>
            <a:ext cx="5329687" cy="365125"/>
          </a:xfrm>
        </p:spPr>
        <p:txBody>
          <a:bodyPr/>
          <a:lstStyle/>
          <a:p>
            <a:pPr>
              <a:defRPr/>
            </a:pPr>
            <a:r>
              <a:rPr lang="de-DE" dirty="0" smtClean="0"/>
              <a:t>Dr. Jan-Hendrik Kister - Entwicklungen zur Kassenführung - Münster, 26.4.2022</a:t>
            </a:r>
            <a:endParaRPr lang="de-DE" dirty="0"/>
          </a:p>
        </p:txBody>
      </p:sp>
      <p:sp>
        <p:nvSpPr>
          <p:cNvPr id="2" name="Foliennummernplatzhalter 1"/>
          <p:cNvSpPr>
            <a:spLocks noGrp="1"/>
          </p:cNvSpPr>
          <p:nvPr>
            <p:ph type="sldNum" sz="quarter" idx="12"/>
          </p:nvPr>
        </p:nvSpPr>
        <p:spPr/>
        <p:txBody>
          <a:bodyPr/>
          <a:lstStyle/>
          <a:p>
            <a:fld id="{A5CA63F6-ACB8-4BC0-AE98-BB946D5EC5B2}" type="slidenum">
              <a:rPr lang="de-DE" smtClean="0"/>
              <a:t>8</a:t>
            </a:fld>
            <a:endParaRPr lang="de-DE"/>
          </a:p>
        </p:txBody>
      </p:sp>
    </p:spTree>
    <p:extLst>
      <p:ext uri="{BB962C8B-B14F-4D97-AF65-F5344CB8AC3E}">
        <p14:creationId xmlns:p14="http://schemas.microsoft.com/office/powerpoint/2010/main" val="351437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de-DE" altLang="de-DE" b="1" dirty="0" smtClean="0"/>
              <a:t>Offene Ladenkasse</a:t>
            </a:r>
          </a:p>
        </p:txBody>
      </p:sp>
      <p:sp>
        <p:nvSpPr>
          <p:cNvPr id="16387" name="Rectangle 3"/>
          <p:cNvSpPr>
            <a:spLocks noGrp="1" noChangeArrowheads="1"/>
          </p:cNvSpPr>
          <p:nvPr>
            <p:ph idx="1"/>
          </p:nvPr>
        </p:nvSpPr>
        <p:spPr/>
        <p:txBody>
          <a:bodyPr>
            <a:normAutofit fontScale="62500" lnSpcReduction="20000"/>
          </a:bodyPr>
          <a:lstStyle/>
          <a:p>
            <a:pPr marL="0" indent="0">
              <a:buNone/>
            </a:pPr>
            <a:r>
              <a:rPr lang="de-DE" sz="3200" dirty="0"/>
              <a:t>Gewinnermittlung nach </a:t>
            </a:r>
            <a:r>
              <a:rPr lang="de-DE" sz="3200" b="1" dirty="0"/>
              <a:t>§ 4 Abs. 3 </a:t>
            </a:r>
            <a:r>
              <a:rPr lang="de-DE" sz="3200" b="1" dirty="0" smtClean="0"/>
              <a:t>EStG</a:t>
            </a:r>
            <a:r>
              <a:rPr lang="de-DE" sz="3200" dirty="0"/>
              <a:t>,</a:t>
            </a:r>
            <a:r>
              <a:rPr lang="de-DE" sz="3200" dirty="0" smtClean="0"/>
              <a:t> BFH-Beschluss </a:t>
            </a:r>
            <a:r>
              <a:rPr lang="de-DE" sz="3200" dirty="0"/>
              <a:t>vom 12.7.2017 X B </a:t>
            </a:r>
            <a:r>
              <a:rPr lang="de-DE" sz="3200" dirty="0" smtClean="0"/>
              <a:t>16/17, BFH/NV </a:t>
            </a:r>
            <a:r>
              <a:rPr lang="de-DE" sz="3200" dirty="0"/>
              <a:t>2017, </a:t>
            </a:r>
            <a:r>
              <a:rPr lang="de-DE" sz="3200" dirty="0" smtClean="0"/>
              <a:t>1204:</a:t>
            </a:r>
            <a:endParaRPr lang="de-DE" sz="3200" dirty="0"/>
          </a:p>
          <a:p>
            <a:r>
              <a:rPr lang="de-DE" sz="3200" dirty="0"/>
              <a:t>§ 146 Abs. 1 AO („erforderliche Aufzeichnungen“) gilt auch für § 4 Abs. 3 EStG</a:t>
            </a:r>
          </a:p>
          <a:p>
            <a:r>
              <a:rPr lang="de-DE" sz="3200" dirty="0"/>
              <a:t>Aufzeichnungspflichten nach § 22 UStG gelten auch für </a:t>
            </a:r>
            <a:r>
              <a:rPr lang="de-DE" sz="3200" dirty="0" smtClean="0"/>
              <a:t>Ertragsteuern (nach ständiger </a:t>
            </a:r>
            <a:r>
              <a:rPr lang="de-DE" sz="3200" dirty="0" err="1" smtClean="0"/>
              <a:t>Rspr</a:t>
            </a:r>
            <a:r>
              <a:rPr lang="de-DE" sz="3200" dirty="0" smtClean="0"/>
              <a:t>.)</a:t>
            </a:r>
            <a:endParaRPr lang="de-DE" sz="3200" dirty="0"/>
          </a:p>
          <a:p>
            <a:r>
              <a:rPr lang="de-DE" sz="3200" dirty="0"/>
              <a:t>Führung eines Kassenbuchs nicht erforderlich</a:t>
            </a:r>
          </a:p>
          <a:p>
            <a:r>
              <a:rPr lang="de-DE" sz="3200" dirty="0"/>
              <a:t>drei </a:t>
            </a:r>
            <a:r>
              <a:rPr lang="de-DE" sz="3200" dirty="0" smtClean="0"/>
              <a:t>Möglichkeiten:</a:t>
            </a:r>
            <a:endParaRPr lang="de-DE" sz="3200" dirty="0"/>
          </a:p>
          <a:p>
            <a:pPr lvl="1"/>
            <a:r>
              <a:rPr lang="de-DE" dirty="0"/>
              <a:t>geordnete Belegablage mit Einzelaufzeichnungen der </a:t>
            </a:r>
            <a:r>
              <a:rPr lang="de-DE" dirty="0" smtClean="0"/>
              <a:t>Erlöse (wohl eher nicht praktikabel in der Gastronomie)</a:t>
            </a:r>
            <a:endParaRPr lang="de-DE" sz="2000" dirty="0"/>
          </a:p>
          <a:p>
            <a:pPr lvl="1"/>
            <a:r>
              <a:rPr lang="de-DE" dirty="0"/>
              <a:t>Aufbewahrung der Ursprungsaufzeichnungen mit Abgleich von Soll- und Ist-Bestand (dann keine Einzelaufzeichnungen und kein tägliches Auszählen erforderlich); Einzelaufzeichnungspflicht galt für § 4 Abs. 3 EStG nicht, erst durch </a:t>
            </a:r>
            <a:r>
              <a:rPr lang="de-DE" dirty="0" smtClean="0"/>
              <a:t>Gesetzesänderung 2016 eingeführt; nur dann keine Einzelaufzeichnungen, wenn unzumutbar (vom BFH im </a:t>
            </a:r>
            <a:r>
              <a:rPr lang="de-DE" dirty="0"/>
              <a:t>Streitfall </a:t>
            </a:r>
            <a:r>
              <a:rPr lang="de-DE" dirty="0" smtClean="0"/>
              <a:t>bei Gaststätte bejaht)</a:t>
            </a:r>
            <a:endParaRPr lang="de-DE" sz="2000" dirty="0"/>
          </a:p>
          <a:p>
            <a:pPr lvl="1"/>
            <a:r>
              <a:rPr lang="de-DE" dirty="0"/>
              <a:t>tägliches Auszählen der Kasse und Dokumentation in fortlaufenden Kassenberichten (dann keine Einzelaufzeichnungen und keine Aufbewahrung von Ursprungsbelegen erforderlich)</a:t>
            </a:r>
            <a:endParaRPr lang="de-DE" sz="2000" dirty="0"/>
          </a:p>
          <a:p>
            <a:pPr lvl="0"/>
            <a:r>
              <a:rPr lang="de-DE" sz="3200" dirty="0"/>
              <a:t>Aufzeichnungen müssen nicht in gebundener Form geführt werden (anders als beim Fahrten-„buch“)</a:t>
            </a:r>
          </a:p>
          <a:p>
            <a:pPr lvl="0"/>
            <a:r>
              <a:rPr lang="de-DE" sz="3200" b="1" i="1" dirty="0" smtClean="0"/>
              <a:t>„Wenn </a:t>
            </a:r>
            <a:r>
              <a:rPr lang="de-DE" sz="3200" b="1" i="1" dirty="0"/>
              <a:t>systembedingt keine hohen Anforderungen an die Führung einer offenen Ladenkasse bei einem § 4 Abs. 3-Rechner gestellt werden, ist dies </a:t>
            </a:r>
            <a:r>
              <a:rPr lang="de-DE" sz="3200" b="1" i="1" dirty="0" smtClean="0"/>
              <a:t>hinzunehmen.“</a:t>
            </a:r>
            <a:endParaRPr lang="de-DE" sz="3200" b="1" i="1" dirty="0"/>
          </a:p>
          <a:p>
            <a:pPr lvl="1" eaLnBrk="1" hangingPunct="1">
              <a:defRPr/>
            </a:pPr>
            <a:endParaRPr lang="de-DE" dirty="0"/>
          </a:p>
          <a:p>
            <a:pPr marL="0" indent="0">
              <a:buNone/>
              <a:defRPr/>
            </a:pPr>
            <a:endParaRPr lang="de-DE" dirty="0" smtClean="0">
              <a:solidFill>
                <a:srgbClr val="000000"/>
              </a:solidFill>
            </a:endParaRPr>
          </a:p>
        </p:txBody>
      </p:sp>
      <p:sp>
        <p:nvSpPr>
          <p:cNvPr id="16388" name="Fußzeilenplatzhalter 3"/>
          <p:cNvSpPr>
            <a:spLocks noGrp="1"/>
          </p:cNvSpPr>
          <p:nvPr>
            <p:ph type="ftr" sz="quarter" idx="10"/>
          </p:nvPr>
        </p:nvSpPr>
        <p:spPr>
          <a:xfrm>
            <a:off x="838200" y="6356350"/>
            <a:ext cx="5053642" cy="365125"/>
          </a:xfrm>
        </p:spPr>
        <p:txBody>
          <a:bodyPr/>
          <a:lstStyle/>
          <a:p>
            <a:pPr>
              <a:defRPr/>
            </a:pPr>
            <a:r>
              <a:rPr lang="de-DE" dirty="0" smtClean="0"/>
              <a:t>Dr. Jan-Hendrik Kister - Entwicklungen zur Kassenführung - Münster, 26.4.2022</a:t>
            </a:r>
            <a:endParaRPr lang="de-DE" dirty="0"/>
          </a:p>
        </p:txBody>
      </p:sp>
      <p:sp>
        <p:nvSpPr>
          <p:cNvPr id="2" name="Foliennummernplatzhalter 1"/>
          <p:cNvSpPr>
            <a:spLocks noGrp="1"/>
          </p:cNvSpPr>
          <p:nvPr>
            <p:ph type="sldNum" sz="quarter" idx="12"/>
          </p:nvPr>
        </p:nvSpPr>
        <p:spPr/>
        <p:txBody>
          <a:bodyPr/>
          <a:lstStyle/>
          <a:p>
            <a:fld id="{A5CA63F6-ACB8-4BC0-AE98-BB946D5EC5B2}" type="slidenum">
              <a:rPr lang="de-DE" smtClean="0"/>
              <a:t>9</a:t>
            </a:fld>
            <a:endParaRPr lang="de-DE"/>
          </a:p>
        </p:txBody>
      </p:sp>
    </p:spTree>
    <p:extLst>
      <p:ext uri="{BB962C8B-B14F-4D97-AF65-F5344CB8AC3E}">
        <p14:creationId xmlns:p14="http://schemas.microsoft.com/office/powerpoint/2010/main" val="321668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 calcmode="lin" valueType="num">
                                      <p:cBhvr additive="base">
                                        <p:cTn id="49" dur="5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38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387">
                                            <p:txEl>
                                              <p:pRg st="8" end="8"/>
                                            </p:txEl>
                                          </p:spTgt>
                                        </p:tgtEl>
                                        <p:attrNameLst>
                                          <p:attrName>style.visibility</p:attrName>
                                        </p:attrNameLst>
                                      </p:cBhvr>
                                      <p:to>
                                        <p:strVal val="visible"/>
                                      </p:to>
                                    </p:set>
                                    <p:anim calcmode="lin" valueType="num">
                                      <p:cBhvr additive="base">
                                        <p:cTn id="55" dur="5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638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387">
                                            <p:txEl>
                                              <p:pRg st="9" end="9"/>
                                            </p:txEl>
                                          </p:spTgt>
                                        </p:tgtEl>
                                        <p:attrNameLst>
                                          <p:attrName>style.visibility</p:attrName>
                                        </p:attrNameLst>
                                      </p:cBhvr>
                                      <p:to>
                                        <p:strVal val="visible"/>
                                      </p:to>
                                    </p:set>
                                    <p:anim calcmode="lin" valueType="num">
                                      <p:cBhvr additive="base">
                                        <p:cTn id="61" dur="500" fill="hold"/>
                                        <p:tgtEl>
                                          <p:spTgt spid="1638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638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2306</Words>
  <Application>Microsoft Office PowerPoint</Application>
  <PresentationFormat>Breitbild</PresentationFormat>
  <Paragraphs>282</Paragraphs>
  <Slides>19</Slides>
  <Notes>19</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19</vt:i4>
      </vt:variant>
    </vt:vector>
  </HeadingPairs>
  <TitlesOfParts>
    <vt:vector size="23" baseType="lpstr">
      <vt:lpstr>Arial</vt:lpstr>
      <vt:lpstr>Calibri</vt:lpstr>
      <vt:lpstr>Calibri Light</vt:lpstr>
      <vt:lpstr>Office Theme</vt:lpstr>
      <vt:lpstr>Entwicklungen zur Kassenführung   Westfälischer Steuerkreis Münster, 26.4.2022   Dr. Jan-Hendrik Kister Vorsitzender Richter am Finanzgericht Münster </vt:lpstr>
      <vt:lpstr>Einführung</vt:lpstr>
      <vt:lpstr>Rechtsgrundlagen</vt:lpstr>
      <vt:lpstr>Rechtsprechung</vt:lpstr>
      <vt:lpstr>Formen der Kassen</vt:lpstr>
      <vt:lpstr>Einzelaufzeichnungspflicht</vt:lpstr>
      <vt:lpstr>Offene Ladenkasse</vt:lpstr>
      <vt:lpstr>Offene Ladenkasse</vt:lpstr>
      <vt:lpstr>Offene Ladenkasse</vt:lpstr>
      <vt:lpstr>Offene Ladenkasse</vt:lpstr>
      <vt:lpstr>Offene Ladenkasse</vt:lpstr>
      <vt:lpstr>Elektronische Kassensysteme</vt:lpstr>
      <vt:lpstr>Elektronische Kassensysteme</vt:lpstr>
      <vt:lpstr>Elektronische Kassensysteme</vt:lpstr>
      <vt:lpstr>FG Münster, Urteil vom 9.3.2021 1 K 3085/17, EFG 2021, 904</vt:lpstr>
      <vt:lpstr>FG Münster, Urteil vom 29.4.2021 1 K 2214/17 E,G,U,F, EFG 2021, 1260</vt:lpstr>
      <vt:lpstr>BFH-Urteil vom 16.9.2021 IV R 34/18,  BStBl II 2022, 101</vt:lpstr>
      <vt:lpstr>BFH-Urteil vom 16.9.2021 IV R 34/18,  BStBl II 2022, 101</vt:lpstr>
      <vt:lpstr>Vielen Dank für Ihre Aufmerksamkeit!</vt:lpstr>
    </vt:vector>
  </TitlesOfParts>
  <Company>VGFG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Entwicklungen zur Kassenführung   Westfälischer Steuerkreis Münster, 26.4.2022   Dr. Jan-Hendrik Kister Vorsitzender Richter am Finanzgericht Münster </dc:title>
  <dc:creator>Kister, Dr. Jan-Hendrik</dc:creator>
  <cp:lastModifiedBy>Kister, Dr. Jan-Hendrik</cp:lastModifiedBy>
  <cp:revision>44</cp:revision>
  <cp:lastPrinted>2022-04-21T14:47:50Z</cp:lastPrinted>
  <dcterms:created xsi:type="dcterms:W3CDTF">2022-04-13T06:53:42Z</dcterms:created>
  <dcterms:modified xsi:type="dcterms:W3CDTF">2022-04-25T14:59:52Z</dcterms:modified>
</cp:coreProperties>
</file>